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6" r:id="rId9"/>
    <p:sldId id="264" r:id="rId10"/>
    <p:sldId id="265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85" r:id="rId21"/>
    <p:sldId id="286" r:id="rId22"/>
    <p:sldId id="277" r:id="rId23"/>
    <p:sldId id="287" r:id="rId24"/>
    <p:sldId id="288" r:id="rId25"/>
    <p:sldId id="289" r:id="rId26"/>
    <p:sldId id="290" r:id="rId27"/>
    <p:sldId id="291" r:id="rId28"/>
    <p:sldId id="292" r:id="rId29"/>
    <p:sldId id="279" r:id="rId30"/>
    <p:sldId id="280" r:id="rId31"/>
    <p:sldId id="281" r:id="rId32"/>
    <p:sldId id="282" r:id="rId33"/>
    <p:sldId id="283" r:id="rId34"/>
    <p:sldId id="294" r:id="rId35"/>
    <p:sldId id="293" r:id="rId36"/>
    <p:sldId id="295" r:id="rId37"/>
    <p:sldId id="296" r:id="rId38"/>
    <p:sldId id="297" r:id="rId39"/>
    <p:sldId id="284" r:id="rId40"/>
    <p:sldId id="298" r:id="rId4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A8D53702-D94F-446F-AB8F-8CC20B2AE185}">
          <p14:sldIdLst>
            <p14:sldId id="256"/>
          </p14:sldIdLst>
        </p14:section>
        <p14:section name="Intro med y mod" id="{243443B9-0917-4EC2-A589-654FF8168E38}">
          <p14:sldIdLst>
            <p14:sldId id="257"/>
            <p14:sldId id="258"/>
            <p14:sldId id="261"/>
            <p14:sldId id="262"/>
            <p14:sldId id="263"/>
          </p14:sldIdLst>
        </p14:section>
        <p14:section name="Mediación" id="{94E68DB2-2740-40CF-BE08-14F9493327D7}">
          <p14:sldIdLst>
            <p14:sldId id="259"/>
            <p14:sldId id="266"/>
            <p14:sldId id="264"/>
          </p14:sldIdLst>
        </p14:section>
        <p14:section name="SEM" id="{71DBD3DE-A504-4F1A-8C4B-7D6FFEEF701B}">
          <p14:sldIdLst>
            <p14:sldId id="265"/>
            <p14:sldId id="267"/>
            <p14:sldId id="268"/>
            <p14:sldId id="270"/>
          </p14:sldIdLst>
        </p14:section>
        <p14:section name="Índices de ajuste" id="{DCFF73A7-8443-4B27-8118-1CCDB69826F0}">
          <p14:sldIdLst>
            <p14:sldId id="271"/>
            <p14:sldId id="272"/>
            <p14:sldId id="273"/>
            <p14:sldId id="274"/>
          </p14:sldIdLst>
        </p14:section>
        <p14:section name="Estimadores" id="{2ECB7001-3D41-4F26-BCCF-CDC76C1D96DD}">
          <p14:sldIdLst>
            <p14:sldId id="276"/>
            <p14:sldId id="275"/>
            <p14:sldId id="285"/>
            <p14:sldId id="286"/>
          </p14:sldIdLst>
        </p14:section>
        <p14:section name="Bootstrapping" id="{159180C0-5C23-43D4-AA08-BA43A271CBD8}">
          <p14:sldIdLst>
            <p14:sldId id="277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CASOS SEM" id="{AAB62747-372A-4ABE-80FD-FEEBBD6D97C2}">
          <p14:sldIdLst>
            <p14:sldId id="279"/>
            <p14:sldId id="280"/>
            <p14:sldId id="281"/>
            <p14:sldId id="282"/>
            <p14:sldId id="283"/>
            <p14:sldId id="294"/>
            <p14:sldId id="293"/>
            <p14:sldId id="295"/>
            <p14:sldId id="296"/>
            <p14:sldId id="297"/>
            <p14:sldId id="284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86" autoAdjust="0"/>
  </p:normalViewPr>
  <p:slideViewPr>
    <p:cSldViewPr snapToGrid="0">
      <p:cViewPr varScale="1">
        <p:scale>
          <a:sx n="85" d="100"/>
          <a:sy n="85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F07528-98BD-4A77-9FBD-A4605C411298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AF859111-93AF-4754-8F60-1FF0C444C8E7}">
      <dgm:prSet phldrT="[Texto]"/>
      <dgm:spPr/>
      <dgm:t>
        <a:bodyPr/>
        <a:lstStyle/>
        <a:p>
          <a:r>
            <a:rPr lang="es-MX" dirty="0"/>
            <a:t>MODELAMIENTO DE ECUACIONES ESTRUCTURALES (SEM)</a:t>
          </a:r>
          <a:endParaRPr lang="es-PE" dirty="0"/>
        </a:p>
      </dgm:t>
    </dgm:pt>
    <dgm:pt modelId="{10FEF94B-7366-4EA6-A426-B5C29EFF8225}" type="parTrans" cxnId="{D1FAF61E-314A-4FB3-863D-8BC831036260}">
      <dgm:prSet/>
      <dgm:spPr/>
      <dgm:t>
        <a:bodyPr/>
        <a:lstStyle/>
        <a:p>
          <a:endParaRPr lang="es-PE"/>
        </a:p>
      </dgm:t>
    </dgm:pt>
    <dgm:pt modelId="{2AAC47B0-E5FD-4034-B5E4-B0F7B8355A58}" type="sibTrans" cxnId="{D1FAF61E-314A-4FB3-863D-8BC831036260}">
      <dgm:prSet/>
      <dgm:spPr/>
      <dgm:t>
        <a:bodyPr/>
        <a:lstStyle/>
        <a:p>
          <a:endParaRPr lang="es-PE"/>
        </a:p>
      </dgm:t>
    </dgm:pt>
    <dgm:pt modelId="{92580599-7EB0-46AC-BFB4-7FE058C0F988}">
      <dgm:prSet phldrT="[Texto]"/>
      <dgm:spPr/>
      <dgm:t>
        <a:bodyPr/>
        <a:lstStyle/>
        <a:p>
          <a:r>
            <a:rPr lang="es-MX" dirty="0" err="1"/>
            <a:t>Path</a:t>
          </a:r>
          <a:r>
            <a:rPr lang="es-MX" dirty="0"/>
            <a:t> </a:t>
          </a:r>
          <a:r>
            <a:rPr lang="es-MX" dirty="0" err="1"/>
            <a:t>Analysis</a:t>
          </a:r>
          <a:endParaRPr lang="es-PE" dirty="0"/>
        </a:p>
      </dgm:t>
    </dgm:pt>
    <dgm:pt modelId="{11AB3E0C-667A-452C-B9E5-FC08E1A6D9C1}" type="parTrans" cxnId="{AF4CCA8D-413E-421E-AA75-A7C8EC4AA35C}">
      <dgm:prSet/>
      <dgm:spPr/>
      <dgm:t>
        <a:bodyPr/>
        <a:lstStyle/>
        <a:p>
          <a:endParaRPr lang="es-PE"/>
        </a:p>
      </dgm:t>
    </dgm:pt>
    <dgm:pt modelId="{7B765E44-1B12-46D7-B599-CEC6ABD669BA}" type="sibTrans" cxnId="{AF4CCA8D-413E-421E-AA75-A7C8EC4AA35C}">
      <dgm:prSet/>
      <dgm:spPr/>
      <dgm:t>
        <a:bodyPr/>
        <a:lstStyle/>
        <a:p>
          <a:endParaRPr lang="es-PE"/>
        </a:p>
      </dgm:t>
    </dgm:pt>
    <dgm:pt modelId="{6143D530-0E9D-4E2D-9BC8-ECFAC5E19C2F}">
      <dgm:prSet phldrT="[Texto]"/>
      <dgm:spPr/>
      <dgm:t>
        <a:bodyPr/>
        <a:lstStyle/>
        <a:p>
          <a:r>
            <a:rPr lang="es-MX" dirty="0"/>
            <a:t>Análisis Factorial Confirmatorio (AFC)</a:t>
          </a:r>
          <a:endParaRPr lang="es-PE" dirty="0"/>
        </a:p>
      </dgm:t>
    </dgm:pt>
    <dgm:pt modelId="{BE2CC41F-A983-48CD-86DB-38D8AC87431F}" type="parTrans" cxnId="{930F0733-8E42-4BCE-A58D-111E92E6599E}">
      <dgm:prSet/>
      <dgm:spPr/>
      <dgm:t>
        <a:bodyPr/>
        <a:lstStyle/>
        <a:p>
          <a:endParaRPr lang="es-PE"/>
        </a:p>
      </dgm:t>
    </dgm:pt>
    <dgm:pt modelId="{CE1A9BB3-43DC-4055-8DD0-18F866D9F3B1}" type="sibTrans" cxnId="{930F0733-8E42-4BCE-A58D-111E92E6599E}">
      <dgm:prSet/>
      <dgm:spPr/>
      <dgm:t>
        <a:bodyPr/>
        <a:lstStyle/>
        <a:p>
          <a:endParaRPr lang="es-PE"/>
        </a:p>
      </dgm:t>
    </dgm:pt>
    <dgm:pt modelId="{0E506BB4-494D-44FB-8BC1-F1F8F2BE87A7}">
      <dgm:prSet phldrT="[Texto]"/>
      <dgm:spPr/>
      <dgm:t>
        <a:bodyPr/>
        <a:lstStyle/>
        <a:p>
          <a:r>
            <a:rPr lang="es-MX" dirty="0"/>
            <a:t>Modelamiento de Regresiones Estructurales</a:t>
          </a:r>
          <a:endParaRPr lang="es-PE" dirty="0"/>
        </a:p>
      </dgm:t>
    </dgm:pt>
    <dgm:pt modelId="{6D2FB493-DA3A-4EEC-B416-FCAE976FAB02}" type="parTrans" cxnId="{F0DFE5C8-BCEB-4167-B8D7-32AA3C2B90A0}">
      <dgm:prSet/>
      <dgm:spPr/>
      <dgm:t>
        <a:bodyPr/>
        <a:lstStyle/>
        <a:p>
          <a:endParaRPr lang="es-PE"/>
        </a:p>
      </dgm:t>
    </dgm:pt>
    <dgm:pt modelId="{5FCE01FE-A304-4864-9B4E-641ECC73C53F}" type="sibTrans" cxnId="{F0DFE5C8-BCEB-4167-B8D7-32AA3C2B90A0}">
      <dgm:prSet/>
      <dgm:spPr/>
      <dgm:t>
        <a:bodyPr/>
        <a:lstStyle/>
        <a:p>
          <a:endParaRPr lang="es-PE"/>
        </a:p>
      </dgm:t>
    </dgm:pt>
    <dgm:pt modelId="{5970CC41-3583-4F99-87E8-B9B8E93CA45E}">
      <dgm:prSet phldrT="[Texto]"/>
      <dgm:spPr/>
      <dgm:t>
        <a:bodyPr/>
        <a:lstStyle/>
        <a:p>
          <a:r>
            <a:rPr lang="es-MX" dirty="0"/>
            <a:t>ANOVA</a:t>
          </a:r>
          <a:endParaRPr lang="es-PE" dirty="0"/>
        </a:p>
      </dgm:t>
    </dgm:pt>
    <dgm:pt modelId="{D0DADDAF-8C65-4230-B8CE-CC332ECE6129}" type="parTrans" cxnId="{5185641E-3778-45B9-9042-3F7025098368}">
      <dgm:prSet/>
      <dgm:spPr/>
      <dgm:t>
        <a:bodyPr/>
        <a:lstStyle/>
        <a:p>
          <a:endParaRPr lang="es-PE"/>
        </a:p>
      </dgm:t>
    </dgm:pt>
    <dgm:pt modelId="{43087B78-87DF-4711-98EE-EB4C3DDB36A4}" type="sibTrans" cxnId="{5185641E-3778-45B9-9042-3F7025098368}">
      <dgm:prSet/>
      <dgm:spPr/>
      <dgm:t>
        <a:bodyPr/>
        <a:lstStyle/>
        <a:p>
          <a:endParaRPr lang="es-PE"/>
        </a:p>
      </dgm:t>
    </dgm:pt>
    <dgm:pt modelId="{C9A4DF4F-D0F4-45C4-BF87-0EE08BC48A24}">
      <dgm:prSet phldrT="[Texto]"/>
      <dgm:spPr/>
      <dgm:t>
        <a:bodyPr/>
        <a:lstStyle/>
        <a:p>
          <a:r>
            <a:rPr lang="es-MX" dirty="0"/>
            <a:t>Regresión simple</a:t>
          </a:r>
          <a:endParaRPr lang="es-PE" dirty="0"/>
        </a:p>
      </dgm:t>
    </dgm:pt>
    <dgm:pt modelId="{AE288062-37C3-4237-BF97-238E516FDD30}" type="parTrans" cxnId="{6145AEBE-67F8-4D8A-B1F4-5AFAECDDE3A7}">
      <dgm:prSet/>
      <dgm:spPr/>
      <dgm:t>
        <a:bodyPr/>
        <a:lstStyle/>
        <a:p>
          <a:endParaRPr lang="es-PE"/>
        </a:p>
      </dgm:t>
    </dgm:pt>
    <dgm:pt modelId="{8D4144FC-490C-4F05-BF17-D2252C2565B1}" type="sibTrans" cxnId="{6145AEBE-67F8-4D8A-B1F4-5AFAECDDE3A7}">
      <dgm:prSet/>
      <dgm:spPr/>
      <dgm:t>
        <a:bodyPr/>
        <a:lstStyle/>
        <a:p>
          <a:endParaRPr lang="es-PE"/>
        </a:p>
      </dgm:t>
    </dgm:pt>
    <dgm:pt modelId="{D87F0C20-3C4B-4BAC-B54F-0045ED48E68E}">
      <dgm:prSet phldrT="[Texto]"/>
      <dgm:spPr/>
      <dgm:t>
        <a:bodyPr/>
        <a:lstStyle/>
        <a:p>
          <a:r>
            <a:rPr lang="es-MX" dirty="0"/>
            <a:t>Correlación</a:t>
          </a:r>
          <a:endParaRPr lang="es-PE" dirty="0"/>
        </a:p>
      </dgm:t>
    </dgm:pt>
    <dgm:pt modelId="{C5E9A8CC-835D-466A-A6B1-88800D418675}" type="parTrans" cxnId="{D39BFB41-73D6-491E-A494-75BB24CBF5C2}">
      <dgm:prSet/>
      <dgm:spPr/>
      <dgm:t>
        <a:bodyPr/>
        <a:lstStyle/>
        <a:p>
          <a:endParaRPr lang="es-PE"/>
        </a:p>
      </dgm:t>
    </dgm:pt>
    <dgm:pt modelId="{CA3DBBCB-ADED-4D51-BA30-19672CE1F174}" type="sibTrans" cxnId="{D39BFB41-73D6-491E-A494-75BB24CBF5C2}">
      <dgm:prSet/>
      <dgm:spPr/>
      <dgm:t>
        <a:bodyPr/>
        <a:lstStyle/>
        <a:p>
          <a:endParaRPr lang="es-PE"/>
        </a:p>
      </dgm:t>
    </dgm:pt>
    <dgm:pt modelId="{37E1FEA4-E3E0-408F-AFF9-8E064DF7CB44}">
      <dgm:prSet phldrT="[Texto]"/>
      <dgm:spPr/>
      <dgm:t>
        <a:bodyPr/>
        <a:lstStyle/>
        <a:p>
          <a:r>
            <a:rPr lang="es-MX" dirty="0"/>
            <a:t>T de </a:t>
          </a:r>
          <a:r>
            <a:rPr lang="es-MX" dirty="0" err="1"/>
            <a:t>Student</a:t>
          </a:r>
          <a:endParaRPr lang="es-PE" dirty="0"/>
        </a:p>
      </dgm:t>
    </dgm:pt>
    <dgm:pt modelId="{53D9F6B8-01DE-49D5-9129-AF4B704A3971}" type="parTrans" cxnId="{D47868AE-10EF-4BAF-92B6-22D25FFD4686}">
      <dgm:prSet/>
      <dgm:spPr/>
      <dgm:t>
        <a:bodyPr/>
        <a:lstStyle/>
        <a:p>
          <a:endParaRPr lang="es-PE"/>
        </a:p>
      </dgm:t>
    </dgm:pt>
    <dgm:pt modelId="{26A855B1-2811-4E6E-9ACE-6F5B56ED1E54}" type="sibTrans" cxnId="{D47868AE-10EF-4BAF-92B6-22D25FFD4686}">
      <dgm:prSet/>
      <dgm:spPr/>
      <dgm:t>
        <a:bodyPr/>
        <a:lstStyle/>
        <a:p>
          <a:endParaRPr lang="es-PE"/>
        </a:p>
      </dgm:t>
    </dgm:pt>
    <dgm:pt modelId="{68009474-D71E-4D0D-98FF-24A94DE9815E}" type="pres">
      <dgm:prSet presAssocID="{32F07528-98BD-4A77-9FBD-A4605C41129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8CF5E0-1421-44C9-866C-65E6763616C9}" type="pres">
      <dgm:prSet presAssocID="{AF859111-93AF-4754-8F60-1FF0C444C8E7}" presName="hierRoot1" presStyleCnt="0">
        <dgm:presLayoutVars>
          <dgm:hierBranch val="init"/>
        </dgm:presLayoutVars>
      </dgm:prSet>
      <dgm:spPr/>
    </dgm:pt>
    <dgm:pt modelId="{F53BB26D-7AC8-46F9-82A1-7D086DE8B837}" type="pres">
      <dgm:prSet presAssocID="{AF859111-93AF-4754-8F60-1FF0C444C8E7}" presName="rootComposite1" presStyleCnt="0"/>
      <dgm:spPr/>
    </dgm:pt>
    <dgm:pt modelId="{9C613C3E-42EC-466F-AD34-B0540EFEB2E9}" type="pres">
      <dgm:prSet presAssocID="{AF859111-93AF-4754-8F60-1FF0C444C8E7}" presName="rootText1" presStyleLbl="node0" presStyleIdx="0" presStyleCnt="1">
        <dgm:presLayoutVars>
          <dgm:chPref val="3"/>
        </dgm:presLayoutVars>
      </dgm:prSet>
      <dgm:spPr/>
    </dgm:pt>
    <dgm:pt modelId="{594FD960-535D-42E1-924E-8A209842ED21}" type="pres">
      <dgm:prSet presAssocID="{AF859111-93AF-4754-8F60-1FF0C444C8E7}" presName="rootConnector1" presStyleLbl="node1" presStyleIdx="0" presStyleCnt="0"/>
      <dgm:spPr/>
    </dgm:pt>
    <dgm:pt modelId="{C523E21D-197F-43BE-8314-853F32258151}" type="pres">
      <dgm:prSet presAssocID="{AF859111-93AF-4754-8F60-1FF0C444C8E7}" presName="hierChild2" presStyleCnt="0"/>
      <dgm:spPr/>
    </dgm:pt>
    <dgm:pt modelId="{7CBD3643-4DA1-4A39-AD6F-86D954899012}" type="pres">
      <dgm:prSet presAssocID="{11AB3E0C-667A-452C-B9E5-FC08E1A6D9C1}" presName="Name37" presStyleLbl="parChTrans1D2" presStyleIdx="0" presStyleCnt="3"/>
      <dgm:spPr/>
    </dgm:pt>
    <dgm:pt modelId="{3F76F132-B5DB-4B85-81E1-D7D0900B5F00}" type="pres">
      <dgm:prSet presAssocID="{92580599-7EB0-46AC-BFB4-7FE058C0F988}" presName="hierRoot2" presStyleCnt="0">
        <dgm:presLayoutVars>
          <dgm:hierBranch val="init"/>
        </dgm:presLayoutVars>
      </dgm:prSet>
      <dgm:spPr/>
    </dgm:pt>
    <dgm:pt modelId="{BA068771-02EA-4D52-8A82-26E2841D9CD9}" type="pres">
      <dgm:prSet presAssocID="{92580599-7EB0-46AC-BFB4-7FE058C0F988}" presName="rootComposite" presStyleCnt="0"/>
      <dgm:spPr/>
    </dgm:pt>
    <dgm:pt modelId="{B16B8B76-5F00-4387-9501-7C85C4F09A7B}" type="pres">
      <dgm:prSet presAssocID="{92580599-7EB0-46AC-BFB4-7FE058C0F988}" presName="rootText" presStyleLbl="node2" presStyleIdx="0" presStyleCnt="3">
        <dgm:presLayoutVars>
          <dgm:chPref val="3"/>
        </dgm:presLayoutVars>
      </dgm:prSet>
      <dgm:spPr/>
    </dgm:pt>
    <dgm:pt modelId="{36677D2C-1328-4E81-ADDE-29AB2F4AE1B1}" type="pres">
      <dgm:prSet presAssocID="{92580599-7EB0-46AC-BFB4-7FE058C0F988}" presName="rootConnector" presStyleLbl="node2" presStyleIdx="0" presStyleCnt="3"/>
      <dgm:spPr/>
    </dgm:pt>
    <dgm:pt modelId="{BA059B8A-024B-4109-A807-73354FB9E911}" type="pres">
      <dgm:prSet presAssocID="{92580599-7EB0-46AC-BFB4-7FE058C0F988}" presName="hierChild4" presStyleCnt="0"/>
      <dgm:spPr/>
    </dgm:pt>
    <dgm:pt modelId="{3B89B354-6D3D-4DFD-B897-990FC34122C4}" type="pres">
      <dgm:prSet presAssocID="{AE288062-37C3-4237-BF97-238E516FDD30}" presName="Name37" presStyleLbl="parChTrans1D3" presStyleIdx="0" presStyleCnt="2"/>
      <dgm:spPr/>
    </dgm:pt>
    <dgm:pt modelId="{3B35CA47-AA5C-441A-879B-62130BD0C7AF}" type="pres">
      <dgm:prSet presAssocID="{C9A4DF4F-D0F4-45C4-BF87-0EE08BC48A24}" presName="hierRoot2" presStyleCnt="0">
        <dgm:presLayoutVars>
          <dgm:hierBranch val="init"/>
        </dgm:presLayoutVars>
      </dgm:prSet>
      <dgm:spPr/>
    </dgm:pt>
    <dgm:pt modelId="{9FB12FCB-B0B4-4017-AB9A-A963C335FEF3}" type="pres">
      <dgm:prSet presAssocID="{C9A4DF4F-D0F4-45C4-BF87-0EE08BC48A24}" presName="rootComposite" presStyleCnt="0"/>
      <dgm:spPr/>
    </dgm:pt>
    <dgm:pt modelId="{0693C858-7AFD-4E83-B2C9-200394A34BB2}" type="pres">
      <dgm:prSet presAssocID="{C9A4DF4F-D0F4-45C4-BF87-0EE08BC48A24}" presName="rootText" presStyleLbl="node3" presStyleIdx="0" presStyleCnt="2">
        <dgm:presLayoutVars>
          <dgm:chPref val="3"/>
        </dgm:presLayoutVars>
      </dgm:prSet>
      <dgm:spPr/>
    </dgm:pt>
    <dgm:pt modelId="{ABAFD560-CF3A-4EA9-96FF-A856C3264371}" type="pres">
      <dgm:prSet presAssocID="{C9A4DF4F-D0F4-45C4-BF87-0EE08BC48A24}" presName="rootConnector" presStyleLbl="node3" presStyleIdx="0" presStyleCnt="2"/>
      <dgm:spPr/>
    </dgm:pt>
    <dgm:pt modelId="{055CE18E-B5EC-4754-B89A-8BF0335AF7B0}" type="pres">
      <dgm:prSet presAssocID="{C9A4DF4F-D0F4-45C4-BF87-0EE08BC48A24}" presName="hierChild4" presStyleCnt="0"/>
      <dgm:spPr/>
    </dgm:pt>
    <dgm:pt modelId="{66CA5BDE-9DFD-4A47-946B-F414B5D8BA25}" type="pres">
      <dgm:prSet presAssocID="{C5E9A8CC-835D-466A-A6B1-88800D418675}" presName="Name37" presStyleLbl="parChTrans1D4" presStyleIdx="0" presStyleCnt="2"/>
      <dgm:spPr/>
    </dgm:pt>
    <dgm:pt modelId="{792F4999-9109-407D-9FC6-E4ACF77E677D}" type="pres">
      <dgm:prSet presAssocID="{D87F0C20-3C4B-4BAC-B54F-0045ED48E68E}" presName="hierRoot2" presStyleCnt="0">
        <dgm:presLayoutVars>
          <dgm:hierBranch val="init"/>
        </dgm:presLayoutVars>
      </dgm:prSet>
      <dgm:spPr/>
    </dgm:pt>
    <dgm:pt modelId="{CB28CA9F-0185-4AF5-8D17-F145C0A0F08E}" type="pres">
      <dgm:prSet presAssocID="{D87F0C20-3C4B-4BAC-B54F-0045ED48E68E}" presName="rootComposite" presStyleCnt="0"/>
      <dgm:spPr/>
    </dgm:pt>
    <dgm:pt modelId="{B030A478-41ED-4C01-AE3C-B17EC4FBDA8A}" type="pres">
      <dgm:prSet presAssocID="{D87F0C20-3C4B-4BAC-B54F-0045ED48E68E}" presName="rootText" presStyleLbl="node4" presStyleIdx="0" presStyleCnt="2">
        <dgm:presLayoutVars>
          <dgm:chPref val="3"/>
        </dgm:presLayoutVars>
      </dgm:prSet>
      <dgm:spPr/>
    </dgm:pt>
    <dgm:pt modelId="{2F41E646-7378-430F-AA18-30DE8093164D}" type="pres">
      <dgm:prSet presAssocID="{D87F0C20-3C4B-4BAC-B54F-0045ED48E68E}" presName="rootConnector" presStyleLbl="node4" presStyleIdx="0" presStyleCnt="2"/>
      <dgm:spPr/>
    </dgm:pt>
    <dgm:pt modelId="{1633BF77-FA12-4E7D-80AA-5A86FD0E2BF2}" type="pres">
      <dgm:prSet presAssocID="{D87F0C20-3C4B-4BAC-B54F-0045ED48E68E}" presName="hierChild4" presStyleCnt="0"/>
      <dgm:spPr/>
    </dgm:pt>
    <dgm:pt modelId="{EBD7CC5A-67FF-4BB1-9BA9-20EBF2C821A7}" type="pres">
      <dgm:prSet presAssocID="{D87F0C20-3C4B-4BAC-B54F-0045ED48E68E}" presName="hierChild5" presStyleCnt="0"/>
      <dgm:spPr/>
    </dgm:pt>
    <dgm:pt modelId="{BC8C3F4E-8CDA-4755-9A39-054467C2ADA2}" type="pres">
      <dgm:prSet presAssocID="{C9A4DF4F-D0F4-45C4-BF87-0EE08BC48A24}" presName="hierChild5" presStyleCnt="0"/>
      <dgm:spPr/>
    </dgm:pt>
    <dgm:pt modelId="{238BA88E-FED8-4FDE-9B38-70B7350F214A}" type="pres">
      <dgm:prSet presAssocID="{D0DADDAF-8C65-4230-B8CE-CC332ECE6129}" presName="Name37" presStyleLbl="parChTrans1D3" presStyleIdx="1" presStyleCnt="2"/>
      <dgm:spPr/>
    </dgm:pt>
    <dgm:pt modelId="{79FCFCFF-0B89-4B2B-BD5C-111A88BED388}" type="pres">
      <dgm:prSet presAssocID="{5970CC41-3583-4F99-87E8-B9B8E93CA45E}" presName="hierRoot2" presStyleCnt="0">
        <dgm:presLayoutVars>
          <dgm:hierBranch val="init"/>
        </dgm:presLayoutVars>
      </dgm:prSet>
      <dgm:spPr/>
    </dgm:pt>
    <dgm:pt modelId="{821572C6-256F-42D6-A9FB-03FA6149E852}" type="pres">
      <dgm:prSet presAssocID="{5970CC41-3583-4F99-87E8-B9B8E93CA45E}" presName="rootComposite" presStyleCnt="0"/>
      <dgm:spPr/>
    </dgm:pt>
    <dgm:pt modelId="{20FF76D8-19F7-4814-BE4D-220F7979AE4E}" type="pres">
      <dgm:prSet presAssocID="{5970CC41-3583-4F99-87E8-B9B8E93CA45E}" presName="rootText" presStyleLbl="node3" presStyleIdx="1" presStyleCnt="2">
        <dgm:presLayoutVars>
          <dgm:chPref val="3"/>
        </dgm:presLayoutVars>
      </dgm:prSet>
      <dgm:spPr/>
    </dgm:pt>
    <dgm:pt modelId="{3B4BC13B-3100-466B-8470-0AFADE1E184A}" type="pres">
      <dgm:prSet presAssocID="{5970CC41-3583-4F99-87E8-B9B8E93CA45E}" presName="rootConnector" presStyleLbl="node3" presStyleIdx="1" presStyleCnt="2"/>
      <dgm:spPr/>
    </dgm:pt>
    <dgm:pt modelId="{D80FD83F-BFD4-460A-AF27-8E480C04676B}" type="pres">
      <dgm:prSet presAssocID="{5970CC41-3583-4F99-87E8-B9B8E93CA45E}" presName="hierChild4" presStyleCnt="0"/>
      <dgm:spPr/>
    </dgm:pt>
    <dgm:pt modelId="{38C49292-9BC3-44E3-BCF4-0BE6BEBD942D}" type="pres">
      <dgm:prSet presAssocID="{53D9F6B8-01DE-49D5-9129-AF4B704A3971}" presName="Name37" presStyleLbl="parChTrans1D4" presStyleIdx="1" presStyleCnt="2"/>
      <dgm:spPr/>
    </dgm:pt>
    <dgm:pt modelId="{7B270CD7-CE86-4B3E-9857-130B0819B571}" type="pres">
      <dgm:prSet presAssocID="{37E1FEA4-E3E0-408F-AFF9-8E064DF7CB44}" presName="hierRoot2" presStyleCnt="0">
        <dgm:presLayoutVars>
          <dgm:hierBranch val="init"/>
        </dgm:presLayoutVars>
      </dgm:prSet>
      <dgm:spPr/>
    </dgm:pt>
    <dgm:pt modelId="{4B71D310-E4BF-42EE-ADB3-864B5FB51181}" type="pres">
      <dgm:prSet presAssocID="{37E1FEA4-E3E0-408F-AFF9-8E064DF7CB44}" presName="rootComposite" presStyleCnt="0"/>
      <dgm:spPr/>
    </dgm:pt>
    <dgm:pt modelId="{7B6102EB-8015-4024-8FC5-F9E87D1D980B}" type="pres">
      <dgm:prSet presAssocID="{37E1FEA4-E3E0-408F-AFF9-8E064DF7CB44}" presName="rootText" presStyleLbl="node4" presStyleIdx="1" presStyleCnt="2">
        <dgm:presLayoutVars>
          <dgm:chPref val="3"/>
        </dgm:presLayoutVars>
      </dgm:prSet>
      <dgm:spPr/>
    </dgm:pt>
    <dgm:pt modelId="{CDB98BC1-538C-4799-93ED-D1AF19AA00F5}" type="pres">
      <dgm:prSet presAssocID="{37E1FEA4-E3E0-408F-AFF9-8E064DF7CB44}" presName="rootConnector" presStyleLbl="node4" presStyleIdx="1" presStyleCnt="2"/>
      <dgm:spPr/>
    </dgm:pt>
    <dgm:pt modelId="{371FA0EF-E8FE-4B5A-9532-315CE53BD65B}" type="pres">
      <dgm:prSet presAssocID="{37E1FEA4-E3E0-408F-AFF9-8E064DF7CB44}" presName="hierChild4" presStyleCnt="0"/>
      <dgm:spPr/>
    </dgm:pt>
    <dgm:pt modelId="{C55507AC-7EA3-4BF0-BBBA-BA07BE726592}" type="pres">
      <dgm:prSet presAssocID="{37E1FEA4-E3E0-408F-AFF9-8E064DF7CB44}" presName="hierChild5" presStyleCnt="0"/>
      <dgm:spPr/>
    </dgm:pt>
    <dgm:pt modelId="{E25B72A1-19D8-4AE3-B9EF-69520EBA1875}" type="pres">
      <dgm:prSet presAssocID="{5970CC41-3583-4F99-87E8-B9B8E93CA45E}" presName="hierChild5" presStyleCnt="0"/>
      <dgm:spPr/>
    </dgm:pt>
    <dgm:pt modelId="{A7398FB3-1818-4F8F-86FE-63A455573478}" type="pres">
      <dgm:prSet presAssocID="{92580599-7EB0-46AC-BFB4-7FE058C0F988}" presName="hierChild5" presStyleCnt="0"/>
      <dgm:spPr/>
    </dgm:pt>
    <dgm:pt modelId="{ECE0D2DC-DB45-48D0-A343-C00E6065C11F}" type="pres">
      <dgm:prSet presAssocID="{BE2CC41F-A983-48CD-86DB-38D8AC87431F}" presName="Name37" presStyleLbl="parChTrans1D2" presStyleIdx="1" presStyleCnt="3"/>
      <dgm:spPr/>
    </dgm:pt>
    <dgm:pt modelId="{3BAB6331-52E9-4299-AFEC-DDC7D51CFEC0}" type="pres">
      <dgm:prSet presAssocID="{6143D530-0E9D-4E2D-9BC8-ECFAC5E19C2F}" presName="hierRoot2" presStyleCnt="0">
        <dgm:presLayoutVars>
          <dgm:hierBranch val="init"/>
        </dgm:presLayoutVars>
      </dgm:prSet>
      <dgm:spPr/>
    </dgm:pt>
    <dgm:pt modelId="{23E8EADD-8BE0-4EFD-99F7-9347EB3DFC28}" type="pres">
      <dgm:prSet presAssocID="{6143D530-0E9D-4E2D-9BC8-ECFAC5E19C2F}" presName="rootComposite" presStyleCnt="0"/>
      <dgm:spPr/>
    </dgm:pt>
    <dgm:pt modelId="{C5CA7D8C-0745-439A-9BD7-6F0E50CEDD86}" type="pres">
      <dgm:prSet presAssocID="{6143D530-0E9D-4E2D-9BC8-ECFAC5E19C2F}" presName="rootText" presStyleLbl="node2" presStyleIdx="1" presStyleCnt="3">
        <dgm:presLayoutVars>
          <dgm:chPref val="3"/>
        </dgm:presLayoutVars>
      </dgm:prSet>
      <dgm:spPr/>
    </dgm:pt>
    <dgm:pt modelId="{A89FB804-A9F2-4C7E-9AC5-64D3CA60F316}" type="pres">
      <dgm:prSet presAssocID="{6143D530-0E9D-4E2D-9BC8-ECFAC5E19C2F}" presName="rootConnector" presStyleLbl="node2" presStyleIdx="1" presStyleCnt="3"/>
      <dgm:spPr/>
    </dgm:pt>
    <dgm:pt modelId="{FBEEF737-79C2-4F97-B77F-8DCE4E4E5C0E}" type="pres">
      <dgm:prSet presAssocID="{6143D530-0E9D-4E2D-9BC8-ECFAC5E19C2F}" presName="hierChild4" presStyleCnt="0"/>
      <dgm:spPr/>
    </dgm:pt>
    <dgm:pt modelId="{5222FA1F-BFCD-4079-8E00-AFC3A144E729}" type="pres">
      <dgm:prSet presAssocID="{6143D530-0E9D-4E2D-9BC8-ECFAC5E19C2F}" presName="hierChild5" presStyleCnt="0"/>
      <dgm:spPr/>
    </dgm:pt>
    <dgm:pt modelId="{92C670B2-C26C-4B3D-9CC6-03E18C9CDCBF}" type="pres">
      <dgm:prSet presAssocID="{6D2FB493-DA3A-4EEC-B416-FCAE976FAB02}" presName="Name37" presStyleLbl="parChTrans1D2" presStyleIdx="2" presStyleCnt="3"/>
      <dgm:spPr/>
    </dgm:pt>
    <dgm:pt modelId="{9BD3519B-08BC-4F95-9350-3353DDC8470F}" type="pres">
      <dgm:prSet presAssocID="{0E506BB4-494D-44FB-8BC1-F1F8F2BE87A7}" presName="hierRoot2" presStyleCnt="0">
        <dgm:presLayoutVars>
          <dgm:hierBranch val="init"/>
        </dgm:presLayoutVars>
      </dgm:prSet>
      <dgm:spPr/>
    </dgm:pt>
    <dgm:pt modelId="{73DCDCAF-6355-4DFC-9D86-DA1CC1C4D39A}" type="pres">
      <dgm:prSet presAssocID="{0E506BB4-494D-44FB-8BC1-F1F8F2BE87A7}" presName="rootComposite" presStyleCnt="0"/>
      <dgm:spPr/>
    </dgm:pt>
    <dgm:pt modelId="{197DAF50-90B2-423A-848F-BD152EB69D1E}" type="pres">
      <dgm:prSet presAssocID="{0E506BB4-494D-44FB-8BC1-F1F8F2BE87A7}" presName="rootText" presStyleLbl="node2" presStyleIdx="2" presStyleCnt="3">
        <dgm:presLayoutVars>
          <dgm:chPref val="3"/>
        </dgm:presLayoutVars>
      </dgm:prSet>
      <dgm:spPr/>
    </dgm:pt>
    <dgm:pt modelId="{6D870A8F-3B31-403A-BF18-1098BA8E601D}" type="pres">
      <dgm:prSet presAssocID="{0E506BB4-494D-44FB-8BC1-F1F8F2BE87A7}" presName="rootConnector" presStyleLbl="node2" presStyleIdx="2" presStyleCnt="3"/>
      <dgm:spPr/>
    </dgm:pt>
    <dgm:pt modelId="{404824FD-C352-4FA5-B4AB-A7399C1C5806}" type="pres">
      <dgm:prSet presAssocID="{0E506BB4-494D-44FB-8BC1-F1F8F2BE87A7}" presName="hierChild4" presStyleCnt="0"/>
      <dgm:spPr/>
    </dgm:pt>
    <dgm:pt modelId="{3F36C0CE-ED86-4A0D-A89F-1769605B8780}" type="pres">
      <dgm:prSet presAssocID="{0E506BB4-494D-44FB-8BC1-F1F8F2BE87A7}" presName="hierChild5" presStyleCnt="0"/>
      <dgm:spPr/>
    </dgm:pt>
    <dgm:pt modelId="{0755E98B-AB97-44D5-8DE6-572EDB856356}" type="pres">
      <dgm:prSet presAssocID="{AF859111-93AF-4754-8F60-1FF0C444C8E7}" presName="hierChild3" presStyleCnt="0"/>
      <dgm:spPr/>
    </dgm:pt>
  </dgm:ptLst>
  <dgm:cxnLst>
    <dgm:cxn modelId="{C5238304-FF66-443F-AE2A-7B747E4F8868}" type="presOf" srcId="{53D9F6B8-01DE-49D5-9129-AF4B704A3971}" destId="{38C49292-9BC3-44E3-BCF4-0BE6BEBD942D}" srcOrd="0" destOrd="0" presId="urn:microsoft.com/office/officeart/2005/8/layout/orgChart1"/>
    <dgm:cxn modelId="{FA118210-33CA-41CA-946B-EEE40E2DA5A1}" type="presOf" srcId="{AF859111-93AF-4754-8F60-1FF0C444C8E7}" destId="{594FD960-535D-42E1-924E-8A209842ED21}" srcOrd="1" destOrd="0" presId="urn:microsoft.com/office/officeart/2005/8/layout/orgChart1"/>
    <dgm:cxn modelId="{4C444018-6D4C-44EE-B898-CC8B53F9B6DB}" type="presOf" srcId="{92580599-7EB0-46AC-BFB4-7FE058C0F988}" destId="{36677D2C-1328-4E81-ADDE-29AB2F4AE1B1}" srcOrd="1" destOrd="0" presId="urn:microsoft.com/office/officeart/2005/8/layout/orgChart1"/>
    <dgm:cxn modelId="{CD6E0A1E-A9F7-4590-AB34-8713A9402022}" type="presOf" srcId="{C5E9A8CC-835D-466A-A6B1-88800D418675}" destId="{66CA5BDE-9DFD-4A47-946B-F414B5D8BA25}" srcOrd="0" destOrd="0" presId="urn:microsoft.com/office/officeart/2005/8/layout/orgChart1"/>
    <dgm:cxn modelId="{5185641E-3778-45B9-9042-3F7025098368}" srcId="{92580599-7EB0-46AC-BFB4-7FE058C0F988}" destId="{5970CC41-3583-4F99-87E8-B9B8E93CA45E}" srcOrd="1" destOrd="0" parTransId="{D0DADDAF-8C65-4230-B8CE-CC332ECE6129}" sibTransId="{43087B78-87DF-4711-98EE-EB4C3DDB36A4}"/>
    <dgm:cxn modelId="{D1FAF61E-314A-4FB3-863D-8BC831036260}" srcId="{32F07528-98BD-4A77-9FBD-A4605C411298}" destId="{AF859111-93AF-4754-8F60-1FF0C444C8E7}" srcOrd="0" destOrd="0" parTransId="{10FEF94B-7366-4EA6-A426-B5C29EFF8225}" sibTransId="{2AAC47B0-E5FD-4034-B5E4-B0F7B8355A58}"/>
    <dgm:cxn modelId="{B6154921-A7B6-4558-84DA-D60E1E9B289E}" type="presOf" srcId="{5970CC41-3583-4F99-87E8-B9B8E93CA45E}" destId="{3B4BC13B-3100-466B-8470-0AFADE1E184A}" srcOrd="1" destOrd="0" presId="urn:microsoft.com/office/officeart/2005/8/layout/orgChart1"/>
    <dgm:cxn modelId="{0096C42C-28DA-450D-AE18-AFAEFAE8AE8D}" type="presOf" srcId="{6143D530-0E9D-4E2D-9BC8-ECFAC5E19C2F}" destId="{C5CA7D8C-0745-439A-9BD7-6F0E50CEDD86}" srcOrd="0" destOrd="0" presId="urn:microsoft.com/office/officeart/2005/8/layout/orgChart1"/>
    <dgm:cxn modelId="{930F0733-8E42-4BCE-A58D-111E92E6599E}" srcId="{AF859111-93AF-4754-8F60-1FF0C444C8E7}" destId="{6143D530-0E9D-4E2D-9BC8-ECFAC5E19C2F}" srcOrd="1" destOrd="0" parTransId="{BE2CC41F-A983-48CD-86DB-38D8AC87431F}" sibTransId="{CE1A9BB3-43DC-4055-8DD0-18F866D9F3B1}"/>
    <dgm:cxn modelId="{5B8D3338-019C-4A94-BFEB-A6D732AF2B5B}" type="presOf" srcId="{AF859111-93AF-4754-8F60-1FF0C444C8E7}" destId="{9C613C3E-42EC-466F-AD34-B0540EFEB2E9}" srcOrd="0" destOrd="0" presId="urn:microsoft.com/office/officeart/2005/8/layout/orgChart1"/>
    <dgm:cxn modelId="{495C3938-5F2D-48BC-BB9B-37826EF642C5}" type="presOf" srcId="{C9A4DF4F-D0F4-45C4-BF87-0EE08BC48A24}" destId="{ABAFD560-CF3A-4EA9-96FF-A856C3264371}" srcOrd="1" destOrd="0" presId="urn:microsoft.com/office/officeart/2005/8/layout/orgChart1"/>
    <dgm:cxn modelId="{307C5F3F-A845-4DEE-93DB-0D3E7955655C}" type="presOf" srcId="{92580599-7EB0-46AC-BFB4-7FE058C0F988}" destId="{B16B8B76-5F00-4387-9501-7C85C4F09A7B}" srcOrd="0" destOrd="0" presId="urn:microsoft.com/office/officeart/2005/8/layout/orgChart1"/>
    <dgm:cxn modelId="{3E212F41-6906-4B4F-9EF9-48346310D676}" type="presOf" srcId="{D0DADDAF-8C65-4230-B8CE-CC332ECE6129}" destId="{238BA88E-FED8-4FDE-9B38-70B7350F214A}" srcOrd="0" destOrd="0" presId="urn:microsoft.com/office/officeart/2005/8/layout/orgChart1"/>
    <dgm:cxn modelId="{D39BFB41-73D6-491E-A494-75BB24CBF5C2}" srcId="{C9A4DF4F-D0F4-45C4-BF87-0EE08BC48A24}" destId="{D87F0C20-3C4B-4BAC-B54F-0045ED48E68E}" srcOrd="0" destOrd="0" parTransId="{C5E9A8CC-835D-466A-A6B1-88800D418675}" sibTransId="{CA3DBBCB-ADED-4D51-BA30-19672CE1F174}"/>
    <dgm:cxn modelId="{150BA842-EB83-4EC2-B56C-335C5CD4DB0C}" type="presOf" srcId="{BE2CC41F-A983-48CD-86DB-38D8AC87431F}" destId="{ECE0D2DC-DB45-48D0-A343-C00E6065C11F}" srcOrd="0" destOrd="0" presId="urn:microsoft.com/office/officeart/2005/8/layout/orgChart1"/>
    <dgm:cxn modelId="{D71CA668-22F3-4C05-860A-BC76564F50B0}" type="presOf" srcId="{D87F0C20-3C4B-4BAC-B54F-0045ED48E68E}" destId="{B030A478-41ED-4C01-AE3C-B17EC4FBDA8A}" srcOrd="0" destOrd="0" presId="urn:microsoft.com/office/officeart/2005/8/layout/orgChart1"/>
    <dgm:cxn modelId="{7D094B71-48D0-4CFE-A53D-3BFEFDCA8040}" type="presOf" srcId="{11AB3E0C-667A-452C-B9E5-FC08E1A6D9C1}" destId="{7CBD3643-4DA1-4A39-AD6F-86D954899012}" srcOrd="0" destOrd="0" presId="urn:microsoft.com/office/officeart/2005/8/layout/orgChart1"/>
    <dgm:cxn modelId="{DC2FE77C-50E4-4FAC-A199-33FD38F44A2F}" type="presOf" srcId="{37E1FEA4-E3E0-408F-AFF9-8E064DF7CB44}" destId="{CDB98BC1-538C-4799-93ED-D1AF19AA00F5}" srcOrd="1" destOrd="0" presId="urn:microsoft.com/office/officeart/2005/8/layout/orgChart1"/>
    <dgm:cxn modelId="{73434181-8122-4721-B918-AC2C9A0B7116}" type="presOf" srcId="{6143D530-0E9D-4E2D-9BC8-ECFAC5E19C2F}" destId="{A89FB804-A9F2-4C7E-9AC5-64D3CA60F316}" srcOrd="1" destOrd="0" presId="urn:microsoft.com/office/officeart/2005/8/layout/orgChart1"/>
    <dgm:cxn modelId="{A21FFE82-F9FD-4026-86D1-BC4CCD04AE65}" type="presOf" srcId="{0E506BB4-494D-44FB-8BC1-F1F8F2BE87A7}" destId="{6D870A8F-3B31-403A-BF18-1098BA8E601D}" srcOrd="1" destOrd="0" presId="urn:microsoft.com/office/officeart/2005/8/layout/orgChart1"/>
    <dgm:cxn modelId="{0B24EC87-A4C9-4340-893A-857DD3E30223}" type="presOf" srcId="{D87F0C20-3C4B-4BAC-B54F-0045ED48E68E}" destId="{2F41E646-7378-430F-AA18-30DE8093164D}" srcOrd="1" destOrd="0" presId="urn:microsoft.com/office/officeart/2005/8/layout/orgChart1"/>
    <dgm:cxn modelId="{AF4CCA8D-413E-421E-AA75-A7C8EC4AA35C}" srcId="{AF859111-93AF-4754-8F60-1FF0C444C8E7}" destId="{92580599-7EB0-46AC-BFB4-7FE058C0F988}" srcOrd="0" destOrd="0" parTransId="{11AB3E0C-667A-452C-B9E5-FC08E1A6D9C1}" sibTransId="{7B765E44-1B12-46D7-B599-CEC6ABD669BA}"/>
    <dgm:cxn modelId="{F4177AAA-76E2-492B-8B08-3F3E80FA66B3}" type="presOf" srcId="{37E1FEA4-E3E0-408F-AFF9-8E064DF7CB44}" destId="{7B6102EB-8015-4024-8FC5-F9E87D1D980B}" srcOrd="0" destOrd="0" presId="urn:microsoft.com/office/officeart/2005/8/layout/orgChart1"/>
    <dgm:cxn modelId="{D47868AE-10EF-4BAF-92B6-22D25FFD4686}" srcId="{5970CC41-3583-4F99-87E8-B9B8E93CA45E}" destId="{37E1FEA4-E3E0-408F-AFF9-8E064DF7CB44}" srcOrd="0" destOrd="0" parTransId="{53D9F6B8-01DE-49D5-9129-AF4B704A3971}" sibTransId="{26A855B1-2811-4E6E-9ACE-6F5B56ED1E54}"/>
    <dgm:cxn modelId="{DC847BB5-488A-4C58-A801-D65368FBDA7C}" type="presOf" srcId="{5970CC41-3583-4F99-87E8-B9B8E93CA45E}" destId="{20FF76D8-19F7-4814-BE4D-220F7979AE4E}" srcOrd="0" destOrd="0" presId="urn:microsoft.com/office/officeart/2005/8/layout/orgChart1"/>
    <dgm:cxn modelId="{6145AEBE-67F8-4D8A-B1F4-5AFAECDDE3A7}" srcId="{92580599-7EB0-46AC-BFB4-7FE058C0F988}" destId="{C9A4DF4F-D0F4-45C4-BF87-0EE08BC48A24}" srcOrd="0" destOrd="0" parTransId="{AE288062-37C3-4237-BF97-238E516FDD30}" sibTransId="{8D4144FC-490C-4F05-BF17-D2252C2565B1}"/>
    <dgm:cxn modelId="{F057A3C4-524D-4E33-BD3D-2D02F0A7B021}" type="presOf" srcId="{32F07528-98BD-4A77-9FBD-A4605C411298}" destId="{68009474-D71E-4D0D-98FF-24A94DE9815E}" srcOrd="0" destOrd="0" presId="urn:microsoft.com/office/officeart/2005/8/layout/orgChart1"/>
    <dgm:cxn modelId="{F0DFE5C8-BCEB-4167-B8D7-32AA3C2B90A0}" srcId="{AF859111-93AF-4754-8F60-1FF0C444C8E7}" destId="{0E506BB4-494D-44FB-8BC1-F1F8F2BE87A7}" srcOrd="2" destOrd="0" parTransId="{6D2FB493-DA3A-4EEC-B416-FCAE976FAB02}" sibTransId="{5FCE01FE-A304-4864-9B4E-641ECC73C53F}"/>
    <dgm:cxn modelId="{446A2DD4-F56F-4904-9153-3FD81931787A}" type="presOf" srcId="{AE288062-37C3-4237-BF97-238E516FDD30}" destId="{3B89B354-6D3D-4DFD-B897-990FC34122C4}" srcOrd="0" destOrd="0" presId="urn:microsoft.com/office/officeart/2005/8/layout/orgChart1"/>
    <dgm:cxn modelId="{0522AFE5-6DFD-4D48-BD27-B1DF39D79C37}" type="presOf" srcId="{0E506BB4-494D-44FB-8BC1-F1F8F2BE87A7}" destId="{197DAF50-90B2-423A-848F-BD152EB69D1E}" srcOrd="0" destOrd="0" presId="urn:microsoft.com/office/officeart/2005/8/layout/orgChart1"/>
    <dgm:cxn modelId="{60EADEF2-7382-4182-BA81-DE5508E2D1FB}" type="presOf" srcId="{C9A4DF4F-D0F4-45C4-BF87-0EE08BC48A24}" destId="{0693C858-7AFD-4E83-B2C9-200394A34BB2}" srcOrd="0" destOrd="0" presId="urn:microsoft.com/office/officeart/2005/8/layout/orgChart1"/>
    <dgm:cxn modelId="{E1DF99F8-21A2-49B5-9B11-DFABD72EE36C}" type="presOf" srcId="{6D2FB493-DA3A-4EEC-B416-FCAE976FAB02}" destId="{92C670B2-C26C-4B3D-9CC6-03E18C9CDCBF}" srcOrd="0" destOrd="0" presId="urn:microsoft.com/office/officeart/2005/8/layout/orgChart1"/>
    <dgm:cxn modelId="{6A4324FF-7835-40EA-87F8-D3F104FAD789}" type="presParOf" srcId="{68009474-D71E-4D0D-98FF-24A94DE9815E}" destId="{D98CF5E0-1421-44C9-866C-65E6763616C9}" srcOrd="0" destOrd="0" presId="urn:microsoft.com/office/officeart/2005/8/layout/orgChart1"/>
    <dgm:cxn modelId="{A51DBECD-FF4A-4384-AA9B-FF3ECA0CA17B}" type="presParOf" srcId="{D98CF5E0-1421-44C9-866C-65E6763616C9}" destId="{F53BB26D-7AC8-46F9-82A1-7D086DE8B837}" srcOrd="0" destOrd="0" presId="urn:microsoft.com/office/officeart/2005/8/layout/orgChart1"/>
    <dgm:cxn modelId="{8E5330F7-C436-4DD6-823B-9CD9EAEB0127}" type="presParOf" srcId="{F53BB26D-7AC8-46F9-82A1-7D086DE8B837}" destId="{9C613C3E-42EC-466F-AD34-B0540EFEB2E9}" srcOrd="0" destOrd="0" presId="urn:microsoft.com/office/officeart/2005/8/layout/orgChart1"/>
    <dgm:cxn modelId="{8075C4B7-B287-411E-9250-13FEF5B1E3C9}" type="presParOf" srcId="{F53BB26D-7AC8-46F9-82A1-7D086DE8B837}" destId="{594FD960-535D-42E1-924E-8A209842ED21}" srcOrd="1" destOrd="0" presId="urn:microsoft.com/office/officeart/2005/8/layout/orgChart1"/>
    <dgm:cxn modelId="{8B7EAA2B-41F3-4357-9AD7-D6716D6CFC4F}" type="presParOf" srcId="{D98CF5E0-1421-44C9-866C-65E6763616C9}" destId="{C523E21D-197F-43BE-8314-853F32258151}" srcOrd="1" destOrd="0" presId="urn:microsoft.com/office/officeart/2005/8/layout/orgChart1"/>
    <dgm:cxn modelId="{FA0B87F5-1311-40B8-B7C8-AF474A7E9C65}" type="presParOf" srcId="{C523E21D-197F-43BE-8314-853F32258151}" destId="{7CBD3643-4DA1-4A39-AD6F-86D954899012}" srcOrd="0" destOrd="0" presId="urn:microsoft.com/office/officeart/2005/8/layout/orgChart1"/>
    <dgm:cxn modelId="{D15753C9-1289-41E1-BCBB-DBC09D87672E}" type="presParOf" srcId="{C523E21D-197F-43BE-8314-853F32258151}" destId="{3F76F132-B5DB-4B85-81E1-D7D0900B5F00}" srcOrd="1" destOrd="0" presId="urn:microsoft.com/office/officeart/2005/8/layout/orgChart1"/>
    <dgm:cxn modelId="{D2222D65-F6E1-4EF0-9948-8A2E38FABE03}" type="presParOf" srcId="{3F76F132-B5DB-4B85-81E1-D7D0900B5F00}" destId="{BA068771-02EA-4D52-8A82-26E2841D9CD9}" srcOrd="0" destOrd="0" presId="urn:microsoft.com/office/officeart/2005/8/layout/orgChart1"/>
    <dgm:cxn modelId="{49090E02-7C0B-4933-8900-FEF3345E47FC}" type="presParOf" srcId="{BA068771-02EA-4D52-8A82-26E2841D9CD9}" destId="{B16B8B76-5F00-4387-9501-7C85C4F09A7B}" srcOrd="0" destOrd="0" presId="urn:microsoft.com/office/officeart/2005/8/layout/orgChart1"/>
    <dgm:cxn modelId="{77C1E863-B9F9-444E-8BBF-F6742E36C110}" type="presParOf" srcId="{BA068771-02EA-4D52-8A82-26E2841D9CD9}" destId="{36677D2C-1328-4E81-ADDE-29AB2F4AE1B1}" srcOrd="1" destOrd="0" presId="urn:microsoft.com/office/officeart/2005/8/layout/orgChart1"/>
    <dgm:cxn modelId="{C6D60F23-FAC0-44BC-ABD0-0F4DBA286E72}" type="presParOf" srcId="{3F76F132-B5DB-4B85-81E1-D7D0900B5F00}" destId="{BA059B8A-024B-4109-A807-73354FB9E911}" srcOrd="1" destOrd="0" presId="urn:microsoft.com/office/officeart/2005/8/layout/orgChart1"/>
    <dgm:cxn modelId="{4FEE9508-22A4-4005-BC2D-DCFFDEFAB6C4}" type="presParOf" srcId="{BA059B8A-024B-4109-A807-73354FB9E911}" destId="{3B89B354-6D3D-4DFD-B897-990FC34122C4}" srcOrd="0" destOrd="0" presId="urn:microsoft.com/office/officeart/2005/8/layout/orgChart1"/>
    <dgm:cxn modelId="{E5E84CA2-A6CA-4DB5-8CA1-727AEE1A3F22}" type="presParOf" srcId="{BA059B8A-024B-4109-A807-73354FB9E911}" destId="{3B35CA47-AA5C-441A-879B-62130BD0C7AF}" srcOrd="1" destOrd="0" presId="urn:microsoft.com/office/officeart/2005/8/layout/orgChart1"/>
    <dgm:cxn modelId="{FA23ED71-6D3A-4395-B1B4-03CA702D7E4B}" type="presParOf" srcId="{3B35CA47-AA5C-441A-879B-62130BD0C7AF}" destId="{9FB12FCB-B0B4-4017-AB9A-A963C335FEF3}" srcOrd="0" destOrd="0" presId="urn:microsoft.com/office/officeart/2005/8/layout/orgChart1"/>
    <dgm:cxn modelId="{CA4EA7CC-D44E-4093-9590-EF9E5E51C7D6}" type="presParOf" srcId="{9FB12FCB-B0B4-4017-AB9A-A963C335FEF3}" destId="{0693C858-7AFD-4E83-B2C9-200394A34BB2}" srcOrd="0" destOrd="0" presId="urn:microsoft.com/office/officeart/2005/8/layout/orgChart1"/>
    <dgm:cxn modelId="{8F129FD4-8740-4A21-B302-E70CAAFB26B1}" type="presParOf" srcId="{9FB12FCB-B0B4-4017-AB9A-A963C335FEF3}" destId="{ABAFD560-CF3A-4EA9-96FF-A856C3264371}" srcOrd="1" destOrd="0" presId="urn:microsoft.com/office/officeart/2005/8/layout/orgChart1"/>
    <dgm:cxn modelId="{30BFAD61-6F76-413C-B022-635E0F8A1AA0}" type="presParOf" srcId="{3B35CA47-AA5C-441A-879B-62130BD0C7AF}" destId="{055CE18E-B5EC-4754-B89A-8BF0335AF7B0}" srcOrd="1" destOrd="0" presId="urn:microsoft.com/office/officeart/2005/8/layout/orgChart1"/>
    <dgm:cxn modelId="{8238AD5A-2500-4B91-B5F1-223BC7823EBB}" type="presParOf" srcId="{055CE18E-B5EC-4754-B89A-8BF0335AF7B0}" destId="{66CA5BDE-9DFD-4A47-946B-F414B5D8BA25}" srcOrd="0" destOrd="0" presId="urn:microsoft.com/office/officeart/2005/8/layout/orgChart1"/>
    <dgm:cxn modelId="{76FD9AA3-9549-4C19-A0DD-1D6A30F8D850}" type="presParOf" srcId="{055CE18E-B5EC-4754-B89A-8BF0335AF7B0}" destId="{792F4999-9109-407D-9FC6-E4ACF77E677D}" srcOrd="1" destOrd="0" presId="urn:microsoft.com/office/officeart/2005/8/layout/orgChart1"/>
    <dgm:cxn modelId="{4DAC21BC-E067-4E47-A5C1-DB8A42E74B85}" type="presParOf" srcId="{792F4999-9109-407D-9FC6-E4ACF77E677D}" destId="{CB28CA9F-0185-4AF5-8D17-F145C0A0F08E}" srcOrd="0" destOrd="0" presId="urn:microsoft.com/office/officeart/2005/8/layout/orgChart1"/>
    <dgm:cxn modelId="{EAB9841B-358A-401D-9284-94CF31DCC1FE}" type="presParOf" srcId="{CB28CA9F-0185-4AF5-8D17-F145C0A0F08E}" destId="{B030A478-41ED-4C01-AE3C-B17EC4FBDA8A}" srcOrd="0" destOrd="0" presId="urn:microsoft.com/office/officeart/2005/8/layout/orgChart1"/>
    <dgm:cxn modelId="{AC2A7BF0-6EF5-4C2C-802F-9B1BAB5CFE87}" type="presParOf" srcId="{CB28CA9F-0185-4AF5-8D17-F145C0A0F08E}" destId="{2F41E646-7378-430F-AA18-30DE8093164D}" srcOrd="1" destOrd="0" presId="urn:microsoft.com/office/officeart/2005/8/layout/orgChart1"/>
    <dgm:cxn modelId="{B4A51865-8CE2-4BE1-8BE0-32D8FD4D94AD}" type="presParOf" srcId="{792F4999-9109-407D-9FC6-E4ACF77E677D}" destId="{1633BF77-FA12-4E7D-80AA-5A86FD0E2BF2}" srcOrd="1" destOrd="0" presId="urn:microsoft.com/office/officeart/2005/8/layout/orgChart1"/>
    <dgm:cxn modelId="{279BC904-42CD-4E33-BA7D-A951B6F64B9A}" type="presParOf" srcId="{792F4999-9109-407D-9FC6-E4ACF77E677D}" destId="{EBD7CC5A-67FF-4BB1-9BA9-20EBF2C821A7}" srcOrd="2" destOrd="0" presId="urn:microsoft.com/office/officeart/2005/8/layout/orgChart1"/>
    <dgm:cxn modelId="{F19806A9-5559-47F6-9267-58E970BB413B}" type="presParOf" srcId="{3B35CA47-AA5C-441A-879B-62130BD0C7AF}" destId="{BC8C3F4E-8CDA-4755-9A39-054467C2ADA2}" srcOrd="2" destOrd="0" presId="urn:microsoft.com/office/officeart/2005/8/layout/orgChart1"/>
    <dgm:cxn modelId="{0C473928-D913-4BF1-81A0-A5C82FF252FB}" type="presParOf" srcId="{BA059B8A-024B-4109-A807-73354FB9E911}" destId="{238BA88E-FED8-4FDE-9B38-70B7350F214A}" srcOrd="2" destOrd="0" presId="urn:microsoft.com/office/officeart/2005/8/layout/orgChart1"/>
    <dgm:cxn modelId="{1B9D8F84-700F-40C2-A14E-49A88621A776}" type="presParOf" srcId="{BA059B8A-024B-4109-A807-73354FB9E911}" destId="{79FCFCFF-0B89-4B2B-BD5C-111A88BED388}" srcOrd="3" destOrd="0" presId="urn:microsoft.com/office/officeart/2005/8/layout/orgChart1"/>
    <dgm:cxn modelId="{F9154854-A48A-4F33-A61C-2113EA5B03AB}" type="presParOf" srcId="{79FCFCFF-0B89-4B2B-BD5C-111A88BED388}" destId="{821572C6-256F-42D6-A9FB-03FA6149E852}" srcOrd="0" destOrd="0" presId="urn:microsoft.com/office/officeart/2005/8/layout/orgChart1"/>
    <dgm:cxn modelId="{B265672D-EF54-482E-84F1-D5DFD55DC84F}" type="presParOf" srcId="{821572C6-256F-42D6-A9FB-03FA6149E852}" destId="{20FF76D8-19F7-4814-BE4D-220F7979AE4E}" srcOrd="0" destOrd="0" presId="urn:microsoft.com/office/officeart/2005/8/layout/orgChart1"/>
    <dgm:cxn modelId="{A333CA6E-D80B-4257-A74C-C5EC1E20EE20}" type="presParOf" srcId="{821572C6-256F-42D6-A9FB-03FA6149E852}" destId="{3B4BC13B-3100-466B-8470-0AFADE1E184A}" srcOrd="1" destOrd="0" presId="urn:microsoft.com/office/officeart/2005/8/layout/orgChart1"/>
    <dgm:cxn modelId="{DC1BCA77-0054-4F17-855C-F98F9536173D}" type="presParOf" srcId="{79FCFCFF-0B89-4B2B-BD5C-111A88BED388}" destId="{D80FD83F-BFD4-460A-AF27-8E480C04676B}" srcOrd="1" destOrd="0" presId="urn:microsoft.com/office/officeart/2005/8/layout/orgChart1"/>
    <dgm:cxn modelId="{66E0BBBB-205C-4760-9756-C680AE7743B1}" type="presParOf" srcId="{D80FD83F-BFD4-460A-AF27-8E480C04676B}" destId="{38C49292-9BC3-44E3-BCF4-0BE6BEBD942D}" srcOrd="0" destOrd="0" presId="urn:microsoft.com/office/officeart/2005/8/layout/orgChart1"/>
    <dgm:cxn modelId="{1EBC2735-94E1-470D-AF08-73CBA73FAABB}" type="presParOf" srcId="{D80FD83F-BFD4-460A-AF27-8E480C04676B}" destId="{7B270CD7-CE86-4B3E-9857-130B0819B571}" srcOrd="1" destOrd="0" presId="urn:microsoft.com/office/officeart/2005/8/layout/orgChart1"/>
    <dgm:cxn modelId="{65A67B78-8880-4303-9B8E-62A254CA875B}" type="presParOf" srcId="{7B270CD7-CE86-4B3E-9857-130B0819B571}" destId="{4B71D310-E4BF-42EE-ADB3-864B5FB51181}" srcOrd="0" destOrd="0" presId="urn:microsoft.com/office/officeart/2005/8/layout/orgChart1"/>
    <dgm:cxn modelId="{6158DDB0-FFA9-4589-9F0E-CD241D948DEF}" type="presParOf" srcId="{4B71D310-E4BF-42EE-ADB3-864B5FB51181}" destId="{7B6102EB-8015-4024-8FC5-F9E87D1D980B}" srcOrd="0" destOrd="0" presId="urn:microsoft.com/office/officeart/2005/8/layout/orgChart1"/>
    <dgm:cxn modelId="{CA706D9C-0392-43CE-8C34-1D881DFD0FEE}" type="presParOf" srcId="{4B71D310-E4BF-42EE-ADB3-864B5FB51181}" destId="{CDB98BC1-538C-4799-93ED-D1AF19AA00F5}" srcOrd="1" destOrd="0" presId="urn:microsoft.com/office/officeart/2005/8/layout/orgChart1"/>
    <dgm:cxn modelId="{1CB4AEF4-664C-42AE-8167-9EAFA5802C31}" type="presParOf" srcId="{7B270CD7-CE86-4B3E-9857-130B0819B571}" destId="{371FA0EF-E8FE-4B5A-9532-315CE53BD65B}" srcOrd="1" destOrd="0" presId="urn:microsoft.com/office/officeart/2005/8/layout/orgChart1"/>
    <dgm:cxn modelId="{74E50496-ED35-4288-A0D6-89FFAFDAF0FA}" type="presParOf" srcId="{7B270CD7-CE86-4B3E-9857-130B0819B571}" destId="{C55507AC-7EA3-4BF0-BBBA-BA07BE726592}" srcOrd="2" destOrd="0" presId="urn:microsoft.com/office/officeart/2005/8/layout/orgChart1"/>
    <dgm:cxn modelId="{D190F923-A143-452C-B6A1-7FB92641F91A}" type="presParOf" srcId="{79FCFCFF-0B89-4B2B-BD5C-111A88BED388}" destId="{E25B72A1-19D8-4AE3-B9EF-69520EBA1875}" srcOrd="2" destOrd="0" presId="urn:microsoft.com/office/officeart/2005/8/layout/orgChart1"/>
    <dgm:cxn modelId="{CD3F79D3-39F3-4668-AC96-8B9AEBF9299D}" type="presParOf" srcId="{3F76F132-B5DB-4B85-81E1-D7D0900B5F00}" destId="{A7398FB3-1818-4F8F-86FE-63A455573478}" srcOrd="2" destOrd="0" presId="urn:microsoft.com/office/officeart/2005/8/layout/orgChart1"/>
    <dgm:cxn modelId="{A878C649-E1EB-4772-B4D5-59391ECDAD9E}" type="presParOf" srcId="{C523E21D-197F-43BE-8314-853F32258151}" destId="{ECE0D2DC-DB45-48D0-A343-C00E6065C11F}" srcOrd="2" destOrd="0" presId="urn:microsoft.com/office/officeart/2005/8/layout/orgChart1"/>
    <dgm:cxn modelId="{072180B4-5E1C-4565-86DA-23B9F6B5DAC9}" type="presParOf" srcId="{C523E21D-197F-43BE-8314-853F32258151}" destId="{3BAB6331-52E9-4299-AFEC-DDC7D51CFEC0}" srcOrd="3" destOrd="0" presId="urn:microsoft.com/office/officeart/2005/8/layout/orgChart1"/>
    <dgm:cxn modelId="{87A785D8-607F-4C01-9642-FE25D1956AD5}" type="presParOf" srcId="{3BAB6331-52E9-4299-AFEC-DDC7D51CFEC0}" destId="{23E8EADD-8BE0-4EFD-99F7-9347EB3DFC28}" srcOrd="0" destOrd="0" presId="urn:microsoft.com/office/officeart/2005/8/layout/orgChart1"/>
    <dgm:cxn modelId="{665E31E1-8E80-4276-A622-7BF351512A70}" type="presParOf" srcId="{23E8EADD-8BE0-4EFD-99F7-9347EB3DFC28}" destId="{C5CA7D8C-0745-439A-9BD7-6F0E50CEDD86}" srcOrd="0" destOrd="0" presId="urn:microsoft.com/office/officeart/2005/8/layout/orgChart1"/>
    <dgm:cxn modelId="{785214B6-A004-4E74-B6A9-D35D7358198F}" type="presParOf" srcId="{23E8EADD-8BE0-4EFD-99F7-9347EB3DFC28}" destId="{A89FB804-A9F2-4C7E-9AC5-64D3CA60F316}" srcOrd="1" destOrd="0" presId="urn:microsoft.com/office/officeart/2005/8/layout/orgChart1"/>
    <dgm:cxn modelId="{17E8453F-F5EE-434A-AD19-7FBE639D222D}" type="presParOf" srcId="{3BAB6331-52E9-4299-AFEC-DDC7D51CFEC0}" destId="{FBEEF737-79C2-4F97-B77F-8DCE4E4E5C0E}" srcOrd="1" destOrd="0" presId="urn:microsoft.com/office/officeart/2005/8/layout/orgChart1"/>
    <dgm:cxn modelId="{B9BBB08D-9E73-4910-A7B5-720B8E4E4DB9}" type="presParOf" srcId="{3BAB6331-52E9-4299-AFEC-DDC7D51CFEC0}" destId="{5222FA1F-BFCD-4079-8E00-AFC3A144E729}" srcOrd="2" destOrd="0" presId="urn:microsoft.com/office/officeart/2005/8/layout/orgChart1"/>
    <dgm:cxn modelId="{EE2FA77F-0630-422F-B6EB-982B3604F25F}" type="presParOf" srcId="{C523E21D-197F-43BE-8314-853F32258151}" destId="{92C670B2-C26C-4B3D-9CC6-03E18C9CDCBF}" srcOrd="4" destOrd="0" presId="urn:microsoft.com/office/officeart/2005/8/layout/orgChart1"/>
    <dgm:cxn modelId="{2988C1C8-5DB9-46C3-90F4-19C32A6AE4CD}" type="presParOf" srcId="{C523E21D-197F-43BE-8314-853F32258151}" destId="{9BD3519B-08BC-4F95-9350-3353DDC8470F}" srcOrd="5" destOrd="0" presId="urn:microsoft.com/office/officeart/2005/8/layout/orgChart1"/>
    <dgm:cxn modelId="{B30C49CE-C924-4543-BCEF-A8C3BD3CCE68}" type="presParOf" srcId="{9BD3519B-08BC-4F95-9350-3353DDC8470F}" destId="{73DCDCAF-6355-4DFC-9D86-DA1CC1C4D39A}" srcOrd="0" destOrd="0" presId="urn:microsoft.com/office/officeart/2005/8/layout/orgChart1"/>
    <dgm:cxn modelId="{1309F1FE-04D2-4801-A76D-C8B468123C8A}" type="presParOf" srcId="{73DCDCAF-6355-4DFC-9D86-DA1CC1C4D39A}" destId="{197DAF50-90B2-423A-848F-BD152EB69D1E}" srcOrd="0" destOrd="0" presId="urn:microsoft.com/office/officeart/2005/8/layout/orgChart1"/>
    <dgm:cxn modelId="{7A83AFDE-FE11-4DF4-92F5-86E1736B7D1D}" type="presParOf" srcId="{73DCDCAF-6355-4DFC-9D86-DA1CC1C4D39A}" destId="{6D870A8F-3B31-403A-BF18-1098BA8E601D}" srcOrd="1" destOrd="0" presId="urn:microsoft.com/office/officeart/2005/8/layout/orgChart1"/>
    <dgm:cxn modelId="{5FBFEA68-33F2-405C-A8E6-8BBEA97DAF5B}" type="presParOf" srcId="{9BD3519B-08BC-4F95-9350-3353DDC8470F}" destId="{404824FD-C352-4FA5-B4AB-A7399C1C5806}" srcOrd="1" destOrd="0" presId="urn:microsoft.com/office/officeart/2005/8/layout/orgChart1"/>
    <dgm:cxn modelId="{45AC48A9-4DD8-45C9-AC6C-1E4D2C0E7FA8}" type="presParOf" srcId="{9BD3519B-08BC-4F95-9350-3353DDC8470F}" destId="{3F36C0CE-ED86-4A0D-A89F-1769605B8780}" srcOrd="2" destOrd="0" presId="urn:microsoft.com/office/officeart/2005/8/layout/orgChart1"/>
    <dgm:cxn modelId="{36CD6795-3EC0-4850-965B-6E859718B1D4}" type="presParOf" srcId="{D98CF5E0-1421-44C9-866C-65E6763616C9}" destId="{0755E98B-AB97-44D5-8DE6-572EDB85635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4C24D9-0324-4E04-9A04-8CDB1D14B69D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7CD1CEA7-CE88-45EF-9A06-CEFFB2D43791}">
      <dgm:prSet phldrT="[Texto]"/>
      <dgm:spPr/>
      <dgm:t>
        <a:bodyPr/>
        <a:lstStyle/>
        <a:p>
          <a:r>
            <a:rPr lang="es-MX" dirty="0"/>
            <a:t>Estadística</a:t>
          </a:r>
          <a:endParaRPr lang="es-PE" dirty="0"/>
        </a:p>
      </dgm:t>
    </dgm:pt>
    <dgm:pt modelId="{64893C0B-AB7B-46B5-8A9B-CED94E7886DF}" type="parTrans" cxnId="{C2C76866-AFE5-4AC6-9F4E-649226DAC7DF}">
      <dgm:prSet/>
      <dgm:spPr/>
      <dgm:t>
        <a:bodyPr/>
        <a:lstStyle/>
        <a:p>
          <a:endParaRPr lang="es-PE"/>
        </a:p>
      </dgm:t>
    </dgm:pt>
    <dgm:pt modelId="{06ADF49D-7783-4D21-B4B3-005B5B39F49F}" type="sibTrans" cxnId="{C2C76866-AFE5-4AC6-9F4E-649226DAC7DF}">
      <dgm:prSet/>
      <dgm:spPr/>
      <dgm:t>
        <a:bodyPr/>
        <a:lstStyle/>
        <a:p>
          <a:endParaRPr lang="es-PE"/>
        </a:p>
      </dgm:t>
    </dgm:pt>
    <dgm:pt modelId="{15EFDB24-6945-4F42-9ADA-55E86EA2364B}">
      <dgm:prSet phldrT="[Texto]"/>
      <dgm:spPr/>
      <dgm:t>
        <a:bodyPr/>
        <a:lstStyle/>
        <a:p>
          <a:r>
            <a:rPr lang="es-MX" dirty="0"/>
            <a:t>Nivel I:</a:t>
          </a:r>
          <a:br>
            <a:rPr lang="es-MX" dirty="0"/>
          </a:br>
          <a:r>
            <a:rPr lang="es-MX" dirty="0"/>
            <a:t>Algoritmos estimadores</a:t>
          </a:r>
          <a:endParaRPr lang="es-PE" dirty="0"/>
        </a:p>
      </dgm:t>
    </dgm:pt>
    <dgm:pt modelId="{734E81E7-DEDF-49CC-AF03-7B08EB1F9068}" type="parTrans" cxnId="{006BC8E0-A264-4C1A-A4B2-9291B759DF91}">
      <dgm:prSet/>
      <dgm:spPr/>
      <dgm:t>
        <a:bodyPr/>
        <a:lstStyle/>
        <a:p>
          <a:endParaRPr lang="es-PE"/>
        </a:p>
      </dgm:t>
    </dgm:pt>
    <dgm:pt modelId="{F9C83B67-DF42-4319-8639-127102DFD150}" type="sibTrans" cxnId="{006BC8E0-A264-4C1A-A4B2-9291B759DF91}">
      <dgm:prSet/>
      <dgm:spPr/>
      <dgm:t>
        <a:bodyPr/>
        <a:lstStyle/>
        <a:p>
          <a:endParaRPr lang="es-PE"/>
        </a:p>
      </dgm:t>
    </dgm:pt>
    <dgm:pt modelId="{508FB934-A65B-48B6-B978-B4926F2F2D27}">
      <dgm:prSet phldrT="[Texto]"/>
      <dgm:spPr/>
      <dgm:t>
        <a:bodyPr/>
        <a:lstStyle/>
        <a:p>
          <a:r>
            <a:rPr lang="es-MX" dirty="0"/>
            <a:t>Nivel II:</a:t>
          </a:r>
          <a:br>
            <a:rPr lang="es-MX" dirty="0"/>
          </a:br>
          <a:r>
            <a:rPr lang="es-MX" dirty="0"/>
            <a:t>Precisión de los algoritmos</a:t>
          </a:r>
          <a:endParaRPr lang="es-PE" dirty="0"/>
        </a:p>
      </dgm:t>
    </dgm:pt>
    <dgm:pt modelId="{8835AEE7-A7A8-4ACA-904C-9295CFD8537B}" type="parTrans" cxnId="{055148F3-43F9-4ECB-8593-F35DE0FB04E4}">
      <dgm:prSet/>
      <dgm:spPr/>
      <dgm:t>
        <a:bodyPr/>
        <a:lstStyle/>
        <a:p>
          <a:endParaRPr lang="es-PE"/>
        </a:p>
      </dgm:t>
    </dgm:pt>
    <dgm:pt modelId="{3D2BEFCD-C4F8-4507-94E8-75EB83D7436C}" type="sibTrans" cxnId="{055148F3-43F9-4ECB-8593-F35DE0FB04E4}">
      <dgm:prSet/>
      <dgm:spPr/>
      <dgm:t>
        <a:bodyPr/>
        <a:lstStyle/>
        <a:p>
          <a:endParaRPr lang="es-PE"/>
        </a:p>
      </dgm:t>
    </dgm:pt>
    <dgm:pt modelId="{5CDDFE8D-0092-4A70-AE6A-5AA2BF98A261}" type="pres">
      <dgm:prSet presAssocID="{EF4C24D9-0324-4E04-9A04-8CDB1D14B69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49B4B95-7A2A-4127-8D0A-B26AE4F8E802}" type="pres">
      <dgm:prSet presAssocID="{7CD1CEA7-CE88-45EF-9A06-CEFFB2D43791}" presName="root1" presStyleCnt="0"/>
      <dgm:spPr/>
    </dgm:pt>
    <dgm:pt modelId="{3769F332-B8C1-4EC9-8DFA-90EDB5304860}" type="pres">
      <dgm:prSet presAssocID="{7CD1CEA7-CE88-45EF-9A06-CEFFB2D43791}" presName="LevelOneTextNode" presStyleLbl="node0" presStyleIdx="0" presStyleCnt="1">
        <dgm:presLayoutVars>
          <dgm:chPref val="3"/>
        </dgm:presLayoutVars>
      </dgm:prSet>
      <dgm:spPr/>
    </dgm:pt>
    <dgm:pt modelId="{B7520A4C-5066-4E03-9C00-095661F5336A}" type="pres">
      <dgm:prSet presAssocID="{7CD1CEA7-CE88-45EF-9A06-CEFFB2D43791}" presName="level2hierChild" presStyleCnt="0"/>
      <dgm:spPr/>
    </dgm:pt>
    <dgm:pt modelId="{F48B6077-8957-4004-8C02-8653E86B0A29}" type="pres">
      <dgm:prSet presAssocID="{734E81E7-DEDF-49CC-AF03-7B08EB1F9068}" presName="conn2-1" presStyleLbl="parChTrans1D2" presStyleIdx="0" presStyleCnt="2"/>
      <dgm:spPr/>
    </dgm:pt>
    <dgm:pt modelId="{C735172B-DB97-4E44-BDD4-8E042C21B966}" type="pres">
      <dgm:prSet presAssocID="{734E81E7-DEDF-49CC-AF03-7B08EB1F9068}" presName="connTx" presStyleLbl="parChTrans1D2" presStyleIdx="0" presStyleCnt="2"/>
      <dgm:spPr/>
    </dgm:pt>
    <dgm:pt modelId="{63B1C39B-D415-4209-BDDC-BDB274FCE7B3}" type="pres">
      <dgm:prSet presAssocID="{15EFDB24-6945-4F42-9ADA-55E86EA2364B}" presName="root2" presStyleCnt="0"/>
      <dgm:spPr/>
    </dgm:pt>
    <dgm:pt modelId="{768BE604-B90E-4242-B709-8036E70D9CC8}" type="pres">
      <dgm:prSet presAssocID="{15EFDB24-6945-4F42-9ADA-55E86EA2364B}" presName="LevelTwoTextNode" presStyleLbl="node2" presStyleIdx="0" presStyleCnt="2">
        <dgm:presLayoutVars>
          <dgm:chPref val="3"/>
        </dgm:presLayoutVars>
      </dgm:prSet>
      <dgm:spPr/>
    </dgm:pt>
    <dgm:pt modelId="{6C22AB4C-2FAE-4430-A33C-B6AD98043FC0}" type="pres">
      <dgm:prSet presAssocID="{15EFDB24-6945-4F42-9ADA-55E86EA2364B}" presName="level3hierChild" presStyleCnt="0"/>
      <dgm:spPr/>
    </dgm:pt>
    <dgm:pt modelId="{AE03F353-4FEA-43F0-B851-45261EC1B4FE}" type="pres">
      <dgm:prSet presAssocID="{8835AEE7-A7A8-4ACA-904C-9295CFD8537B}" presName="conn2-1" presStyleLbl="parChTrans1D2" presStyleIdx="1" presStyleCnt="2"/>
      <dgm:spPr/>
    </dgm:pt>
    <dgm:pt modelId="{A203F269-F78B-4AAC-9C2D-3D152F429CC7}" type="pres">
      <dgm:prSet presAssocID="{8835AEE7-A7A8-4ACA-904C-9295CFD8537B}" presName="connTx" presStyleLbl="parChTrans1D2" presStyleIdx="1" presStyleCnt="2"/>
      <dgm:spPr/>
    </dgm:pt>
    <dgm:pt modelId="{139495D0-84AE-4BE9-8384-6445C87D0CBD}" type="pres">
      <dgm:prSet presAssocID="{508FB934-A65B-48B6-B978-B4926F2F2D27}" presName="root2" presStyleCnt="0"/>
      <dgm:spPr/>
    </dgm:pt>
    <dgm:pt modelId="{BFA0D65C-A27D-4741-9753-21EDA3EECD6F}" type="pres">
      <dgm:prSet presAssocID="{508FB934-A65B-48B6-B978-B4926F2F2D27}" presName="LevelTwoTextNode" presStyleLbl="node2" presStyleIdx="1" presStyleCnt="2">
        <dgm:presLayoutVars>
          <dgm:chPref val="3"/>
        </dgm:presLayoutVars>
      </dgm:prSet>
      <dgm:spPr/>
    </dgm:pt>
    <dgm:pt modelId="{D54A1A66-7C9B-43BA-AA08-46E9C6ED7BFD}" type="pres">
      <dgm:prSet presAssocID="{508FB934-A65B-48B6-B978-B4926F2F2D27}" presName="level3hierChild" presStyleCnt="0"/>
      <dgm:spPr/>
    </dgm:pt>
  </dgm:ptLst>
  <dgm:cxnLst>
    <dgm:cxn modelId="{0A87AE11-B93B-4E49-8B59-DB4CC07D0BED}" type="presOf" srcId="{8835AEE7-A7A8-4ACA-904C-9295CFD8537B}" destId="{A203F269-F78B-4AAC-9C2D-3D152F429CC7}" srcOrd="1" destOrd="0" presId="urn:microsoft.com/office/officeart/2005/8/layout/hierarchy2"/>
    <dgm:cxn modelId="{AE027A20-AF33-4D08-90AD-0A1F9D237E96}" type="presOf" srcId="{734E81E7-DEDF-49CC-AF03-7B08EB1F9068}" destId="{F48B6077-8957-4004-8C02-8653E86B0A29}" srcOrd="0" destOrd="0" presId="urn:microsoft.com/office/officeart/2005/8/layout/hierarchy2"/>
    <dgm:cxn modelId="{C693F744-E199-4AD9-8112-B7AA99ABFFEF}" type="presOf" srcId="{EF4C24D9-0324-4E04-9A04-8CDB1D14B69D}" destId="{5CDDFE8D-0092-4A70-AE6A-5AA2BF98A261}" srcOrd="0" destOrd="0" presId="urn:microsoft.com/office/officeart/2005/8/layout/hierarchy2"/>
    <dgm:cxn modelId="{C2C76866-AFE5-4AC6-9F4E-649226DAC7DF}" srcId="{EF4C24D9-0324-4E04-9A04-8CDB1D14B69D}" destId="{7CD1CEA7-CE88-45EF-9A06-CEFFB2D43791}" srcOrd="0" destOrd="0" parTransId="{64893C0B-AB7B-46B5-8A9B-CED94E7886DF}" sibTransId="{06ADF49D-7783-4D21-B4B3-005B5B39F49F}"/>
    <dgm:cxn modelId="{41D7B871-7E0D-4989-8C15-C907EB5DFE20}" type="presOf" srcId="{508FB934-A65B-48B6-B978-B4926F2F2D27}" destId="{BFA0D65C-A27D-4741-9753-21EDA3EECD6F}" srcOrd="0" destOrd="0" presId="urn:microsoft.com/office/officeart/2005/8/layout/hierarchy2"/>
    <dgm:cxn modelId="{7D82C57B-3F56-49D1-8483-87825A9100D7}" type="presOf" srcId="{7CD1CEA7-CE88-45EF-9A06-CEFFB2D43791}" destId="{3769F332-B8C1-4EC9-8DFA-90EDB5304860}" srcOrd="0" destOrd="0" presId="urn:microsoft.com/office/officeart/2005/8/layout/hierarchy2"/>
    <dgm:cxn modelId="{5D0BBABA-8566-4B0A-B9DD-0985BDA6C4F1}" type="presOf" srcId="{8835AEE7-A7A8-4ACA-904C-9295CFD8537B}" destId="{AE03F353-4FEA-43F0-B851-45261EC1B4FE}" srcOrd="0" destOrd="0" presId="urn:microsoft.com/office/officeart/2005/8/layout/hierarchy2"/>
    <dgm:cxn modelId="{67C163C5-7C30-459C-91CA-BBAEA9C77D04}" type="presOf" srcId="{734E81E7-DEDF-49CC-AF03-7B08EB1F9068}" destId="{C735172B-DB97-4E44-BDD4-8E042C21B966}" srcOrd="1" destOrd="0" presId="urn:microsoft.com/office/officeart/2005/8/layout/hierarchy2"/>
    <dgm:cxn modelId="{006BC8E0-A264-4C1A-A4B2-9291B759DF91}" srcId="{7CD1CEA7-CE88-45EF-9A06-CEFFB2D43791}" destId="{15EFDB24-6945-4F42-9ADA-55E86EA2364B}" srcOrd="0" destOrd="0" parTransId="{734E81E7-DEDF-49CC-AF03-7B08EB1F9068}" sibTransId="{F9C83B67-DF42-4319-8639-127102DFD150}"/>
    <dgm:cxn modelId="{055148F3-43F9-4ECB-8593-F35DE0FB04E4}" srcId="{7CD1CEA7-CE88-45EF-9A06-CEFFB2D43791}" destId="{508FB934-A65B-48B6-B978-B4926F2F2D27}" srcOrd="1" destOrd="0" parTransId="{8835AEE7-A7A8-4ACA-904C-9295CFD8537B}" sibTransId="{3D2BEFCD-C4F8-4507-94E8-75EB83D7436C}"/>
    <dgm:cxn modelId="{C40828FF-1533-4FB5-B593-89B8EE5BAE28}" type="presOf" srcId="{15EFDB24-6945-4F42-9ADA-55E86EA2364B}" destId="{768BE604-B90E-4242-B709-8036E70D9CC8}" srcOrd="0" destOrd="0" presId="urn:microsoft.com/office/officeart/2005/8/layout/hierarchy2"/>
    <dgm:cxn modelId="{7A9B126F-EC4D-4EA0-9A63-B45C01F43372}" type="presParOf" srcId="{5CDDFE8D-0092-4A70-AE6A-5AA2BF98A261}" destId="{C49B4B95-7A2A-4127-8D0A-B26AE4F8E802}" srcOrd="0" destOrd="0" presId="urn:microsoft.com/office/officeart/2005/8/layout/hierarchy2"/>
    <dgm:cxn modelId="{4152314A-B054-493F-8AA8-15E211C6D2D8}" type="presParOf" srcId="{C49B4B95-7A2A-4127-8D0A-B26AE4F8E802}" destId="{3769F332-B8C1-4EC9-8DFA-90EDB5304860}" srcOrd="0" destOrd="0" presId="urn:microsoft.com/office/officeart/2005/8/layout/hierarchy2"/>
    <dgm:cxn modelId="{97AB29E8-A296-405E-908C-25AB0C1D40B4}" type="presParOf" srcId="{C49B4B95-7A2A-4127-8D0A-B26AE4F8E802}" destId="{B7520A4C-5066-4E03-9C00-095661F5336A}" srcOrd="1" destOrd="0" presId="urn:microsoft.com/office/officeart/2005/8/layout/hierarchy2"/>
    <dgm:cxn modelId="{397B79DF-A397-40BE-A5DA-71C6D0141507}" type="presParOf" srcId="{B7520A4C-5066-4E03-9C00-095661F5336A}" destId="{F48B6077-8957-4004-8C02-8653E86B0A29}" srcOrd="0" destOrd="0" presId="urn:microsoft.com/office/officeart/2005/8/layout/hierarchy2"/>
    <dgm:cxn modelId="{EBF2DEA6-0D07-4F9B-8B64-E5F5315C84CB}" type="presParOf" srcId="{F48B6077-8957-4004-8C02-8653E86B0A29}" destId="{C735172B-DB97-4E44-BDD4-8E042C21B966}" srcOrd="0" destOrd="0" presId="urn:microsoft.com/office/officeart/2005/8/layout/hierarchy2"/>
    <dgm:cxn modelId="{D40DC96A-CD46-4946-B0C9-E63480F26ED8}" type="presParOf" srcId="{B7520A4C-5066-4E03-9C00-095661F5336A}" destId="{63B1C39B-D415-4209-BDDC-BDB274FCE7B3}" srcOrd="1" destOrd="0" presId="urn:microsoft.com/office/officeart/2005/8/layout/hierarchy2"/>
    <dgm:cxn modelId="{9A0D8F8A-0285-4C82-BFF9-79AAD3F48080}" type="presParOf" srcId="{63B1C39B-D415-4209-BDDC-BDB274FCE7B3}" destId="{768BE604-B90E-4242-B709-8036E70D9CC8}" srcOrd="0" destOrd="0" presId="urn:microsoft.com/office/officeart/2005/8/layout/hierarchy2"/>
    <dgm:cxn modelId="{19E37294-167D-4CDD-9591-942A5A58AD58}" type="presParOf" srcId="{63B1C39B-D415-4209-BDDC-BDB274FCE7B3}" destId="{6C22AB4C-2FAE-4430-A33C-B6AD98043FC0}" srcOrd="1" destOrd="0" presId="urn:microsoft.com/office/officeart/2005/8/layout/hierarchy2"/>
    <dgm:cxn modelId="{C031BCEB-2574-4C6A-B655-FCB78C624B5F}" type="presParOf" srcId="{B7520A4C-5066-4E03-9C00-095661F5336A}" destId="{AE03F353-4FEA-43F0-B851-45261EC1B4FE}" srcOrd="2" destOrd="0" presId="urn:microsoft.com/office/officeart/2005/8/layout/hierarchy2"/>
    <dgm:cxn modelId="{38C82854-9EED-4B4D-B85C-E413B2614151}" type="presParOf" srcId="{AE03F353-4FEA-43F0-B851-45261EC1B4FE}" destId="{A203F269-F78B-4AAC-9C2D-3D152F429CC7}" srcOrd="0" destOrd="0" presId="urn:microsoft.com/office/officeart/2005/8/layout/hierarchy2"/>
    <dgm:cxn modelId="{1D48B5D8-C3DF-4478-BB57-2A3B216A4B05}" type="presParOf" srcId="{B7520A4C-5066-4E03-9C00-095661F5336A}" destId="{139495D0-84AE-4BE9-8384-6445C87D0CBD}" srcOrd="3" destOrd="0" presId="urn:microsoft.com/office/officeart/2005/8/layout/hierarchy2"/>
    <dgm:cxn modelId="{5103B4E8-827E-45CC-A0C9-65E4E4C949D3}" type="presParOf" srcId="{139495D0-84AE-4BE9-8384-6445C87D0CBD}" destId="{BFA0D65C-A27D-4741-9753-21EDA3EECD6F}" srcOrd="0" destOrd="0" presId="urn:microsoft.com/office/officeart/2005/8/layout/hierarchy2"/>
    <dgm:cxn modelId="{F52748D3-625E-4D5D-AC0A-2089056CDD5A}" type="presParOf" srcId="{139495D0-84AE-4BE9-8384-6445C87D0CBD}" destId="{D54A1A66-7C9B-43BA-AA08-46E9C6ED7BF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670B2-C26C-4B3D-9CC6-03E18C9CDCBF}">
      <dsp:nvSpPr>
        <dsp:cNvPr id="0" name=""/>
        <dsp:cNvSpPr/>
      </dsp:nvSpPr>
      <dsp:spPr>
        <a:xfrm>
          <a:off x="6594451" y="1063413"/>
          <a:ext cx="2571322" cy="44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131"/>
              </a:lnTo>
              <a:lnTo>
                <a:pt x="2571322" y="223131"/>
              </a:lnTo>
              <a:lnTo>
                <a:pt x="2571322" y="4462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E0D2DC-DB45-48D0-A343-C00E6065C11F}">
      <dsp:nvSpPr>
        <dsp:cNvPr id="0" name=""/>
        <dsp:cNvSpPr/>
      </dsp:nvSpPr>
      <dsp:spPr>
        <a:xfrm>
          <a:off x="6548731" y="1063413"/>
          <a:ext cx="91440" cy="4462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62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49292-9BC3-44E3-BCF4-0BE6BEBD942D}">
      <dsp:nvSpPr>
        <dsp:cNvPr id="0" name=""/>
        <dsp:cNvSpPr/>
      </dsp:nvSpPr>
      <dsp:spPr>
        <a:xfrm>
          <a:off x="4458766" y="4080998"/>
          <a:ext cx="318758" cy="977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527"/>
              </a:lnTo>
              <a:lnTo>
                <a:pt x="318758" y="97752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BA88E-FED8-4FDE-9B38-70B7350F214A}">
      <dsp:nvSpPr>
        <dsp:cNvPr id="0" name=""/>
        <dsp:cNvSpPr/>
      </dsp:nvSpPr>
      <dsp:spPr>
        <a:xfrm>
          <a:off x="4023129" y="2572205"/>
          <a:ext cx="1285661" cy="44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131"/>
              </a:lnTo>
              <a:lnTo>
                <a:pt x="1285661" y="223131"/>
              </a:lnTo>
              <a:lnTo>
                <a:pt x="1285661" y="4462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5BDE-9DFD-4A47-946B-F414B5D8BA25}">
      <dsp:nvSpPr>
        <dsp:cNvPr id="0" name=""/>
        <dsp:cNvSpPr/>
      </dsp:nvSpPr>
      <dsp:spPr>
        <a:xfrm>
          <a:off x="1887443" y="4080998"/>
          <a:ext cx="318758" cy="977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527"/>
              </a:lnTo>
              <a:lnTo>
                <a:pt x="318758" y="97752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89B354-6D3D-4DFD-B897-990FC34122C4}">
      <dsp:nvSpPr>
        <dsp:cNvPr id="0" name=""/>
        <dsp:cNvSpPr/>
      </dsp:nvSpPr>
      <dsp:spPr>
        <a:xfrm>
          <a:off x="2737467" y="2572205"/>
          <a:ext cx="1285661" cy="446262"/>
        </a:xfrm>
        <a:custGeom>
          <a:avLst/>
          <a:gdLst/>
          <a:ahLst/>
          <a:cxnLst/>
          <a:rect l="0" t="0" r="0" b="0"/>
          <a:pathLst>
            <a:path>
              <a:moveTo>
                <a:pt x="1285661" y="0"/>
              </a:moveTo>
              <a:lnTo>
                <a:pt x="1285661" y="223131"/>
              </a:lnTo>
              <a:lnTo>
                <a:pt x="0" y="223131"/>
              </a:lnTo>
              <a:lnTo>
                <a:pt x="0" y="4462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D3643-4DA1-4A39-AD6F-86D954899012}">
      <dsp:nvSpPr>
        <dsp:cNvPr id="0" name=""/>
        <dsp:cNvSpPr/>
      </dsp:nvSpPr>
      <dsp:spPr>
        <a:xfrm>
          <a:off x="4023129" y="1063413"/>
          <a:ext cx="2571322" cy="446262"/>
        </a:xfrm>
        <a:custGeom>
          <a:avLst/>
          <a:gdLst/>
          <a:ahLst/>
          <a:cxnLst/>
          <a:rect l="0" t="0" r="0" b="0"/>
          <a:pathLst>
            <a:path>
              <a:moveTo>
                <a:pt x="2571322" y="0"/>
              </a:moveTo>
              <a:lnTo>
                <a:pt x="2571322" y="223131"/>
              </a:lnTo>
              <a:lnTo>
                <a:pt x="0" y="223131"/>
              </a:lnTo>
              <a:lnTo>
                <a:pt x="0" y="4462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13C3E-42EC-466F-AD34-B0540EFEB2E9}">
      <dsp:nvSpPr>
        <dsp:cNvPr id="0" name=""/>
        <dsp:cNvSpPr/>
      </dsp:nvSpPr>
      <dsp:spPr>
        <a:xfrm>
          <a:off x="5531921" y="883"/>
          <a:ext cx="2125059" cy="1062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MODELAMIENTO DE ECUACIONES ESTRUCTURALES (SEM)</a:t>
          </a:r>
          <a:endParaRPr lang="es-PE" sz="1800" kern="1200" dirty="0"/>
        </a:p>
      </dsp:txBody>
      <dsp:txXfrm>
        <a:off x="5531921" y="883"/>
        <a:ext cx="2125059" cy="1062529"/>
      </dsp:txXfrm>
    </dsp:sp>
    <dsp:sp modelId="{B16B8B76-5F00-4387-9501-7C85C4F09A7B}">
      <dsp:nvSpPr>
        <dsp:cNvPr id="0" name=""/>
        <dsp:cNvSpPr/>
      </dsp:nvSpPr>
      <dsp:spPr>
        <a:xfrm>
          <a:off x="2960599" y="1509675"/>
          <a:ext cx="2125059" cy="10625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 err="1"/>
            <a:t>Path</a:t>
          </a:r>
          <a:r>
            <a:rPr lang="es-MX" sz="1800" kern="1200" dirty="0"/>
            <a:t> </a:t>
          </a:r>
          <a:r>
            <a:rPr lang="es-MX" sz="1800" kern="1200" dirty="0" err="1"/>
            <a:t>Analysis</a:t>
          </a:r>
          <a:endParaRPr lang="es-PE" sz="1800" kern="1200" dirty="0"/>
        </a:p>
      </dsp:txBody>
      <dsp:txXfrm>
        <a:off x="2960599" y="1509675"/>
        <a:ext cx="2125059" cy="1062529"/>
      </dsp:txXfrm>
    </dsp:sp>
    <dsp:sp modelId="{0693C858-7AFD-4E83-B2C9-200394A34BB2}">
      <dsp:nvSpPr>
        <dsp:cNvPr id="0" name=""/>
        <dsp:cNvSpPr/>
      </dsp:nvSpPr>
      <dsp:spPr>
        <a:xfrm>
          <a:off x="1674937" y="3018468"/>
          <a:ext cx="2125059" cy="106252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Regresión simple</a:t>
          </a:r>
          <a:endParaRPr lang="es-PE" sz="1800" kern="1200" dirty="0"/>
        </a:p>
      </dsp:txBody>
      <dsp:txXfrm>
        <a:off x="1674937" y="3018468"/>
        <a:ext cx="2125059" cy="1062529"/>
      </dsp:txXfrm>
    </dsp:sp>
    <dsp:sp modelId="{B030A478-41ED-4C01-AE3C-B17EC4FBDA8A}">
      <dsp:nvSpPr>
        <dsp:cNvPr id="0" name=""/>
        <dsp:cNvSpPr/>
      </dsp:nvSpPr>
      <dsp:spPr>
        <a:xfrm>
          <a:off x="2206202" y="4527260"/>
          <a:ext cx="2125059" cy="106252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Correlación</a:t>
          </a:r>
          <a:endParaRPr lang="es-PE" sz="1800" kern="1200" dirty="0"/>
        </a:p>
      </dsp:txBody>
      <dsp:txXfrm>
        <a:off x="2206202" y="4527260"/>
        <a:ext cx="2125059" cy="1062529"/>
      </dsp:txXfrm>
    </dsp:sp>
    <dsp:sp modelId="{20FF76D8-19F7-4814-BE4D-220F7979AE4E}">
      <dsp:nvSpPr>
        <dsp:cNvPr id="0" name=""/>
        <dsp:cNvSpPr/>
      </dsp:nvSpPr>
      <dsp:spPr>
        <a:xfrm>
          <a:off x="4246260" y="3018468"/>
          <a:ext cx="2125059" cy="106252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ANOVA</a:t>
          </a:r>
          <a:endParaRPr lang="es-PE" sz="1800" kern="1200" dirty="0"/>
        </a:p>
      </dsp:txBody>
      <dsp:txXfrm>
        <a:off x="4246260" y="3018468"/>
        <a:ext cx="2125059" cy="1062529"/>
      </dsp:txXfrm>
    </dsp:sp>
    <dsp:sp modelId="{7B6102EB-8015-4024-8FC5-F9E87D1D980B}">
      <dsp:nvSpPr>
        <dsp:cNvPr id="0" name=""/>
        <dsp:cNvSpPr/>
      </dsp:nvSpPr>
      <dsp:spPr>
        <a:xfrm>
          <a:off x="4777525" y="4527260"/>
          <a:ext cx="2125059" cy="106252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T de </a:t>
          </a:r>
          <a:r>
            <a:rPr lang="es-MX" sz="1800" kern="1200" dirty="0" err="1"/>
            <a:t>Student</a:t>
          </a:r>
          <a:endParaRPr lang="es-PE" sz="1800" kern="1200" dirty="0"/>
        </a:p>
      </dsp:txBody>
      <dsp:txXfrm>
        <a:off x="4777525" y="4527260"/>
        <a:ext cx="2125059" cy="1062529"/>
      </dsp:txXfrm>
    </dsp:sp>
    <dsp:sp modelId="{C5CA7D8C-0745-439A-9BD7-6F0E50CEDD86}">
      <dsp:nvSpPr>
        <dsp:cNvPr id="0" name=""/>
        <dsp:cNvSpPr/>
      </dsp:nvSpPr>
      <dsp:spPr>
        <a:xfrm>
          <a:off x="5531921" y="1509675"/>
          <a:ext cx="2125059" cy="10625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Análisis Factorial Confirmatorio (AFC)</a:t>
          </a:r>
          <a:endParaRPr lang="es-PE" sz="1800" kern="1200" dirty="0"/>
        </a:p>
      </dsp:txBody>
      <dsp:txXfrm>
        <a:off x="5531921" y="1509675"/>
        <a:ext cx="2125059" cy="1062529"/>
      </dsp:txXfrm>
    </dsp:sp>
    <dsp:sp modelId="{197DAF50-90B2-423A-848F-BD152EB69D1E}">
      <dsp:nvSpPr>
        <dsp:cNvPr id="0" name=""/>
        <dsp:cNvSpPr/>
      </dsp:nvSpPr>
      <dsp:spPr>
        <a:xfrm>
          <a:off x="8103244" y="1509675"/>
          <a:ext cx="2125059" cy="10625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Modelamiento de Regresiones Estructurales</a:t>
          </a:r>
          <a:endParaRPr lang="es-PE" sz="1800" kern="1200" dirty="0"/>
        </a:p>
      </dsp:txBody>
      <dsp:txXfrm>
        <a:off x="8103244" y="1509675"/>
        <a:ext cx="2125059" cy="1062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9F332-B8C1-4EC9-8DFA-90EDB5304860}">
      <dsp:nvSpPr>
        <dsp:cNvPr id="0" name=""/>
        <dsp:cNvSpPr/>
      </dsp:nvSpPr>
      <dsp:spPr>
        <a:xfrm>
          <a:off x="2711" y="1167509"/>
          <a:ext cx="4032636" cy="20163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400" kern="1200" dirty="0"/>
            <a:t>Estadística</a:t>
          </a:r>
          <a:endParaRPr lang="es-PE" sz="4400" kern="1200" dirty="0"/>
        </a:p>
      </dsp:txBody>
      <dsp:txXfrm>
        <a:off x="61767" y="1226565"/>
        <a:ext cx="3914524" cy="1898206"/>
      </dsp:txXfrm>
    </dsp:sp>
    <dsp:sp modelId="{F48B6077-8957-4004-8C02-8653E86B0A29}">
      <dsp:nvSpPr>
        <dsp:cNvPr id="0" name=""/>
        <dsp:cNvSpPr/>
      </dsp:nvSpPr>
      <dsp:spPr>
        <a:xfrm rot="19457599">
          <a:off x="3848633" y="1554273"/>
          <a:ext cx="1986482" cy="83408"/>
        </a:xfrm>
        <a:custGeom>
          <a:avLst/>
          <a:gdLst/>
          <a:ahLst/>
          <a:cxnLst/>
          <a:rect l="0" t="0" r="0" b="0"/>
          <a:pathLst>
            <a:path>
              <a:moveTo>
                <a:pt x="0" y="41704"/>
              </a:moveTo>
              <a:lnTo>
                <a:pt x="1986482" y="417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700" kern="1200"/>
        </a:p>
      </dsp:txBody>
      <dsp:txXfrm>
        <a:off x="4792212" y="1546315"/>
        <a:ext cx="99324" cy="99324"/>
      </dsp:txXfrm>
    </dsp:sp>
    <dsp:sp modelId="{768BE604-B90E-4242-B709-8036E70D9CC8}">
      <dsp:nvSpPr>
        <dsp:cNvPr id="0" name=""/>
        <dsp:cNvSpPr/>
      </dsp:nvSpPr>
      <dsp:spPr>
        <a:xfrm>
          <a:off x="5648402" y="8126"/>
          <a:ext cx="4032636" cy="20163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400" kern="1200" dirty="0"/>
            <a:t>Nivel I:</a:t>
          </a:r>
          <a:br>
            <a:rPr lang="es-MX" sz="4400" kern="1200" dirty="0"/>
          </a:br>
          <a:r>
            <a:rPr lang="es-MX" sz="4400" kern="1200" dirty="0"/>
            <a:t>Algoritmos estimadores</a:t>
          </a:r>
          <a:endParaRPr lang="es-PE" sz="4400" kern="1200" dirty="0"/>
        </a:p>
      </dsp:txBody>
      <dsp:txXfrm>
        <a:off x="5707458" y="67182"/>
        <a:ext cx="3914524" cy="1898206"/>
      </dsp:txXfrm>
    </dsp:sp>
    <dsp:sp modelId="{AE03F353-4FEA-43F0-B851-45261EC1B4FE}">
      <dsp:nvSpPr>
        <dsp:cNvPr id="0" name=""/>
        <dsp:cNvSpPr/>
      </dsp:nvSpPr>
      <dsp:spPr>
        <a:xfrm rot="2142401">
          <a:off x="3848633" y="2713656"/>
          <a:ext cx="1986482" cy="83408"/>
        </a:xfrm>
        <a:custGeom>
          <a:avLst/>
          <a:gdLst/>
          <a:ahLst/>
          <a:cxnLst/>
          <a:rect l="0" t="0" r="0" b="0"/>
          <a:pathLst>
            <a:path>
              <a:moveTo>
                <a:pt x="0" y="41704"/>
              </a:moveTo>
              <a:lnTo>
                <a:pt x="1986482" y="417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700" kern="1200"/>
        </a:p>
      </dsp:txBody>
      <dsp:txXfrm>
        <a:off x="4792212" y="2705698"/>
        <a:ext cx="99324" cy="99324"/>
      </dsp:txXfrm>
    </dsp:sp>
    <dsp:sp modelId="{BFA0D65C-A27D-4741-9753-21EDA3EECD6F}">
      <dsp:nvSpPr>
        <dsp:cNvPr id="0" name=""/>
        <dsp:cNvSpPr/>
      </dsp:nvSpPr>
      <dsp:spPr>
        <a:xfrm>
          <a:off x="5648402" y="2326892"/>
          <a:ext cx="4032636" cy="20163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400" kern="1200" dirty="0"/>
            <a:t>Nivel II:</a:t>
          </a:r>
          <a:br>
            <a:rPr lang="es-MX" sz="4400" kern="1200" dirty="0"/>
          </a:br>
          <a:r>
            <a:rPr lang="es-MX" sz="4400" kern="1200" dirty="0"/>
            <a:t>Precisión de los algoritmos</a:t>
          </a:r>
          <a:endParaRPr lang="es-PE" sz="4400" kern="1200" dirty="0"/>
        </a:p>
      </dsp:txBody>
      <dsp:txXfrm>
        <a:off x="5707458" y="2385948"/>
        <a:ext cx="3914524" cy="1898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39DAC-3013-4148-82FC-9A783ACEEE5B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D2F41-551E-4CFB-89C1-627ADA61267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0511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D2F41-551E-4CFB-89C1-627ADA61267D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781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D2F41-551E-4CFB-89C1-627ADA61267D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5615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FD749-D0C2-4697-85CE-9A9148B79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98BD24-6E6E-4E28-9F50-FD198E3C9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ADC172-27D5-4B74-9302-5DDFD8BD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17536" cy="365125"/>
          </a:xfrm>
        </p:spPr>
        <p:txBody>
          <a:bodyPr/>
          <a:lstStyle/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DB6949-0EC1-4DCA-9E53-DECDB3E9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4492" y="6356349"/>
            <a:ext cx="4114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D9E318-83BB-497E-8712-EB5766673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048" y="6356349"/>
            <a:ext cx="2123660" cy="365125"/>
          </a:xfrm>
        </p:spPr>
        <p:txBody>
          <a:bodyPr/>
          <a:lstStyle/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8158E6E-0546-44A2-8326-2528E3540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3" y="0"/>
            <a:ext cx="733333" cy="7333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00705CB-1F92-4516-A92F-40512ACEE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3" y="6256968"/>
            <a:ext cx="2849217" cy="6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9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EC1DA-CCB3-447F-8337-CE77A694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628" y="136525"/>
            <a:ext cx="9660172" cy="970278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F44638-4E15-43C6-BFA1-D49165CE1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4A27926-7764-4AEA-B0B9-8C39421D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3" y="6256968"/>
            <a:ext cx="2849217" cy="601032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4F980239-7852-4042-BD5B-21A06AAE007D}"/>
              </a:ext>
            </a:extLst>
          </p:cNvPr>
          <p:cNvGrpSpPr/>
          <p:nvPr/>
        </p:nvGrpSpPr>
        <p:grpSpPr>
          <a:xfrm>
            <a:off x="262393" y="0"/>
            <a:ext cx="11242811" cy="1255972"/>
            <a:chOff x="262393" y="0"/>
            <a:chExt cx="11242811" cy="1255972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580DE28-4349-4427-8E2D-6FC82A351180}"/>
                </a:ext>
              </a:extLst>
            </p:cNvPr>
            <p:cNvCxnSpPr/>
            <p:nvPr/>
          </p:nvCxnSpPr>
          <p:spPr>
            <a:xfrm>
              <a:off x="1518365" y="1236918"/>
              <a:ext cx="9986839" cy="0"/>
            </a:xfrm>
            <a:prstGeom prst="line">
              <a:avLst/>
            </a:prstGeom>
            <a:ln w="28575">
              <a:solidFill>
                <a:srgbClr val="7A225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ACB51BE-AAA9-423C-A75F-32DCC7F10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93" y="0"/>
              <a:ext cx="1255972" cy="1255972"/>
            </a:xfrm>
            <a:prstGeom prst="rect">
              <a:avLst/>
            </a:prstGeom>
          </p:spPr>
        </p:pic>
      </p:grpSp>
      <p:sp>
        <p:nvSpPr>
          <p:cNvPr id="16" name="Marcador de fecha 3">
            <a:extLst>
              <a:ext uri="{FF2B5EF4-FFF2-40B4-BE49-F238E27FC236}">
                <a16:creationId xmlns:a16="http://schemas.microsoft.com/office/drawing/2014/main" id="{D8D87A61-F5E2-4006-99C4-C7F66985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17536" cy="365125"/>
          </a:xfrm>
        </p:spPr>
        <p:txBody>
          <a:bodyPr/>
          <a:lstStyle/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9E8AE398-DFA4-4438-9852-2ABAD9DA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4492" y="6356349"/>
            <a:ext cx="4114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C43A6E2-1E79-4B1F-8B99-60266E47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048" y="6356349"/>
            <a:ext cx="2123660" cy="365125"/>
          </a:xfrm>
        </p:spPr>
        <p:txBody>
          <a:bodyPr/>
          <a:lstStyle/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7107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597146-78B7-4BE6-9E64-29AACF773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746484-9A39-4DBE-8EA2-2581B5461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2CAF13-62F9-4C3E-B7A2-45796118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E70037-F704-468F-A24C-A8DD0F20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5D0D3C-A154-4090-AEB2-E5D2B65E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DE3762-1256-40DB-A05E-0C545506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61905" y="5200857"/>
            <a:ext cx="2819048" cy="4952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A98BFE6-C77A-4034-881E-6E308F6FE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24093" y="5132875"/>
            <a:ext cx="2849217" cy="6010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0166F7-ACFF-4F79-9DC1-58F338C74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58667" y="0"/>
            <a:ext cx="733333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23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085B3-952F-4784-99E9-A6BEB469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774" y="235715"/>
            <a:ext cx="9684026" cy="890643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603A10-9609-4924-9251-C6BEC7DA1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9772" y="1825625"/>
            <a:ext cx="9684027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D71C4E3-B050-4611-BB16-706A131ECDB9}"/>
              </a:ext>
            </a:extLst>
          </p:cNvPr>
          <p:cNvGrpSpPr/>
          <p:nvPr/>
        </p:nvGrpSpPr>
        <p:grpSpPr>
          <a:xfrm>
            <a:off x="262393" y="0"/>
            <a:ext cx="11242811" cy="1255972"/>
            <a:chOff x="262393" y="0"/>
            <a:chExt cx="11242811" cy="1255972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E6D1E68-94C2-462F-9D7A-BCAAA50D7617}"/>
                </a:ext>
              </a:extLst>
            </p:cNvPr>
            <p:cNvCxnSpPr/>
            <p:nvPr/>
          </p:nvCxnSpPr>
          <p:spPr>
            <a:xfrm>
              <a:off x="1518365" y="1236918"/>
              <a:ext cx="9986839" cy="0"/>
            </a:xfrm>
            <a:prstGeom prst="line">
              <a:avLst/>
            </a:prstGeom>
            <a:ln w="28575">
              <a:solidFill>
                <a:srgbClr val="7A225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089DA8-DDF2-4FAE-BD3F-F6604AD8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93" y="0"/>
              <a:ext cx="1255972" cy="1255972"/>
            </a:xfrm>
            <a:prstGeom prst="rect">
              <a:avLst/>
            </a:prstGeom>
          </p:spPr>
        </p:pic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127B2522-D393-4813-8B81-86D648863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3" y="6256968"/>
            <a:ext cx="2849217" cy="601032"/>
          </a:xfrm>
          <a:prstGeom prst="rect">
            <a:avLst/>
          </a:prstGeom>
        </p:spPr>
      </p:pic>
      <p:sp>
        <p:nvSpPr>
          <p:cNvPr id="15" name="Marcador de fecha 3">
            <a:extLst>
              <a:ext uri="{FF2B5EF4-FFF2-40B4-BE49-F238E27FC236}">
                <a16:creationId xmlns:a16="http://schemas.microsoft.com/office/drawing/2014/main" id="{DECC0797-B09E-440B-B5BE-847B512C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17536" cy="365125"/>
          </a:xfrm>
        </p:spPr>
        <p:txBody>
          <a:bodyPr/>
          <a:lstStyle/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99272764-99CB-4EE2-B7E1-D1741D2D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4492" y="6356349"/>
            <a:ext cx="4114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C5B2BF3C-736D-4E83-B86C-780FA12E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048" y="6356349"/>
            <a:ext cx="2123660" cy="365125"/>
          </a:xfrm>
        </p:spPr>
        <p:txBody>
          <a:bodyPr/>
          <a:lstStyle/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6567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A1D9F-1185-4010-85D5-7522310A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72B694-3A04-4D13-A171-CABFC3925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4FB3B36-6860-4238-A8D0-C0B8AA93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52" y="6356350"/>
            <a:ext cx="2819048" cy="4952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1809521-D5C2-4336-B9E4-C016C5B3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3" y="6256968"/>
            <a:ext cx="2849217" cy="60103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60A3C0F-E982-4085-BA30-4339ADD96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3" y="0"/>
            <a:ext cx="733333" cy="733333"/>
          </a:xfrm>
          <a:prstGeom prst="rect">
            <a:avLst/>
          </a:prstGeom>
        </p:spPr>
      </p:pic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10BF9414-EC56-4C79-901E-88336287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17536" cy="365125"/>
          </a:xfrm>
        </p:spPr>
        <p:txBody>
          <a:bodyPr/>
          <a:lstStyle/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4EDBB1DF-B800-4105-82CF-1D33E079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4492" y="6356349"/>
            <a:ext cx="4114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5CBC1196-377A-4DC5-A8DC-B4C8841A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048" y="6356349"/>
            <a:ext cx="2123660" cy="365125"/>
          </a:xfrm>
        </p:spPr>
        <p:txBody>
          <a:bodyPr/>
          <a:lstStyle/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24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4ACD1-1F7B-46A0-8CCC-7D0030EF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84" y="167697"/>
            <a:ext cx="9729415" cy="889834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1DCCB7-4ECA-49E6-9B9A-B31396C8F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1FC266-2785-4AD7-AAD8-2F8A7F833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8BD4B1C-1C49-45C6-ABAF-87CD37631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52" y="6356350"/>
            <a:ext cx="2819048" cy="4952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78F9B8F-A263-43C2-B76A-C747733AE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3" y="6256968"/>
            <a:ext cx="2849217" cy="601032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1E4DD733-C4FA-438E-BEF3-63CFE009BFB1}"/>
              </a:ext>
            </a:extLst>
          </p:cNvPr>
          <p:cNvGrpSpPr/>
          <p:nvPr/>
        </p:nvGrpSpPr>
        <p:grpSpPr>
          <a:xfrm>
            <a:off x="262393" y="0"/>
            <a:ext cx="11242811" cy="1255972"/>
            <a:chOff x="262393" y="0"/>
            <a:chExt cx="11242811" cy="1255972"/>
          </a:xfrm>
        </p:grpSpPr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8A82C64F-4756-4AD1-A047-5F6BB88810CB}"/>
                </a:ext>
              </a:extLst>
            </p:cNvPr>
            <p:cNvCxnSpPr/>
            <p:nvPr/>
          </p:nvCxnSpPr>
          <p:spPr>
            <a:xfrm>
              <a:off x="1518365" y="1236918"/>
              <a:ext cx="9986839" cy="0"/>
            </a:xfrm>
            <a:prstGeom prst="line">
              <a:avLst/>
            </a:prstGeom>
            <a:ln w="28575">
              <a:solidFill>
                <a:srgbClr val="7A225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7F0D6AB-ACDA-450A-93FF-0073B020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93" y="0"/>
              <a:ext cx="1255972" cy="1255972"/>
            </a:xfrm>
            <a:prstGeom prst="rect">
              <a:avLst/>
            </a:prstGeom>
          </p:spPr>
        </p:pic>
      </p:grpSp>
      <p:sp>
        <p:nvSpPr>
          <p:cNvPr id="19" name="Marcador de fecha 3">
            <a:extLst>
              <a:ext uri="{FF2B5EF4-FFF2-40B4-BE49-F238E27FC236}">
                <a16:creationId xmlns:a16="http://schemas.microsoft.com/office/drawing/2014/main" id="{1D524738-9D1C-4F2B-B310-9CBABB92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17536" cy="365125"/>
          </a:xfrm>
        </p:spPr>
        <p:txBody>
          <a:bodyPr/>
          <a:lstStyle/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20" name="Marcador de pie de página 4">
            <a:extLst>
              <a:ext uri="{FF2B5EF4-FFF2-40B4-BE49-F238E27FC236}">
                <a16:creationId xmlns:a16="http://schemas.microsoft.com/office/drawing/2014/main" id="{026C7269-D3FB-4B8E-91C0-F75CFBD6B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4492" y="6356349"/>
            <a:ext cx="4114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697BDDED-BB68-4F98-BD34-FDD6EC31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048" y="6356349"/>
            <a:ext cx="2123660" cy="365125"/>
          </a:xfrm>
        </p:spPr>
        <p:txBody>
          <a:bodyPr/>
          <a:lstStyle/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223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1B2F4-819C-4B7D-B977-A246F252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904" y="136525"/>
            <a:ext cx="9672896" cy="9337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60FCE1-0753-4883-832D-433B5973E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CC707A-0E7F-499D-BC6F-B001EEB32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89496B-7CF3-4DEA-BE67-40F1D09B3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B3973A9-F2DE-4652-B099-D712C28DE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7B63507-58AC-40EF-9386-B7791E1E6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52" y="6356350"/>
            <a:ext cx="2819048" cy="49523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227F9C5-0DE5-438D-9A0B-186A0EADA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3" y="6256968"/>
            <a:ext cx="2849217" cy="60103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1D37F7-16C3-4361-8BB8-590E767D3881}"/>
              </a:ext>
            </a:extLst>
          </p:cNvPr>
          <p:cNvGrpSpPr/>
          <p:nvPr/>
        </p:nvGrpSpPr>
        <p:grpSpPr>
          <a:xfrm>
            <a:off x="262393" y="0"/>
            <a:ext cx="11242811" cy="1255972"/>
            <a:chOff x="262393" y="0"/>
            <a:chExt cx="11242811" cy="1255972"/>
          </a:xfrm>
        </p:grpSpPr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78C44466-789A-4D50-B534-ECED56D46EF5}"/>
                </a:ext>
              </a:extLst>
            </p:cNvPr>
            <p:cNvCxnSpPr/>
            <p:nvPr/>
          </p:nvCxnSpPr>
          <p:spPr>
            <a:xfrm>
              <a:off x="1518365" y="1236918"/>
              <a:ext cx="9986839" cy="0"/>
            </a:xfrm>
            <a:prstGeom prst="line">
              <a:avLst/>
            </a:prstGeom>
            <a:ln w="28575">
              <a:solidFill>
                <a:srgbClr val="7A225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505F1578-7744-408E-AEF8-96BD32AB9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93" y="0"/>
              <a:ext cx="1255972" cy="1255972"/>
            </a:xfrm>
            <a:prstGeom prst="rect">
              <a:avLst/>
            </a:prstGeom>
          </p:spPr>
        </p:pic>
      </p:grpSp>
      <p:sp>
        <p:nvSpPr>
          <p:cNvPr id="18" name="Marcador de fecha 3">
            <a:extLst>
              <a:ext uri="{FF2B5EF4-FFF2-40B4-BE49-F238E27FC236}">
                <a16:creationId xmlns:a16="http://schemas.microsoft.com/office/drawing/2014/main" id="{86A62330-C356-4A46-B474-F3F99EB6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17536" cy="365125"/>
          </a:xfrm>
        </p:spPr>
        <p:txBody>
          <a:bodyPr/>
          <a:lstStyle/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19" name="Marcador de pie de página 4">
            <a:extLst>
              <a:ext uri="{FF2B5EF4-FFF2-40B4-BE49-F238E27FC236}">
                <a16:creationId xmlns:a16="http://schemas.microsoft.com/office/drawing/2014/main" id="{6337C891-712C-4625-A8D4-4F94C128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4492" y="6356349"/>
            <a:ext cx="4114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FEC975C3-AFBB-4F41-B3C4-8CC0000C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048" y="6356349"/>
            <a:ext cx="2123660" cy="365125"/>
          </a:xfrm>
        </p:spPr>
        <p:txBody>
          <a:bodyPr/>
          <a:lstStyle/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3432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DA3A5-8972-4EDE-AA1F-2CF4EF34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530" y="136526"/>
            <a:ext cx="9644270" cy="91304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2922538-8AD6-45C2-B02C-2B4E48C9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52" y="6356350"/>
            <a:ext cx="2819048" cy="4952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2C5197-47C0-4440-BAA3-99018BE48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3" y="6256968"/>
            <a:ext cx="2849217" cy="601032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9CC91D3F-461B-40AE-AE9C-A9C5F48DC816}"/>
              </a:ext>
            </a:extLst>
          </p:cNvPr>
          <p:cNvGrpSpPr/>
          <p:nvPr/>
        </p:nvGrpSpPr>
        <p:grpSpPr>
          <a:xfrm>
            <a:off x="262393" y="0"/>
            <a:ext cx="11242811" cy="1255972"/>
            <a:chOff x="262393" y="0"/>
            <a:chExt cx="11242811" cy="1255972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6FB480DB-A25D-46F1-B75C-698E00A7F27E}"/>
                </a:ext>
              </a:extLst>
            </p:cNvPr>
            <p:cNvCxnSpPr/>
            <p:nvPr/>
          </p:nvCxnSpPr>
          <p:spPr>
            <a:xfrm>
              <a:off x="1518365" y="1236918"/>
              <a:ext cx="9986839" cy="0"/>
            </a:xfrm>
            <a:prstGeom prst="line">
              <a:avLst/>
            </a:prstGeom>
            <a:ln w="28575">
              <a:solidFill>
                <a:srgbClr val="7A225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74CAAC77-791B-4541-826C-B1B58747A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93" y="0"/>
              <a:ext cx="1255972" cy="1255972"/>
            </a:xfrm>
            <a:prstGeom prst="rect">
              <a:avLst/>
            </a:prstGeom>
          </p:spPr>
        </p:pic>
      </p:grpSp>
      <p:sp>
        <p:nvSpPr>
          <p:cNvPr id="14" name="Marcador de fecha 3">
            <a:extLst>
              <a:ext uri="{FF2B5EF4-FFF2-40B4-BE49-F238E27FC236}">
                <a16:creationId xmlns:a16="http://schemas.microsoft.com/office/drawing/2014/main" id="{CC30D8A5-A7D1-4056-9FC4-8B53A18B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17536" cy="365125"/>
          </a:xfrm>
        </p:spPr>
        <p:txBody>
          <a:bodyPr/>
          <a:lstStyle/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D626378F-4952-4CE7-A2E1-E9F2DA04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4492" y="6356349"/>
            <a:ext cx="4114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F058C710-DC3D-4C37-B188-852AE873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048" y="6356349"/>
            <a:ext cx="2123660" cy="365125"/>
          </a:xfrm>
        </p:spPr>
        <p:txBody>
          <a:bodyPr/>
          <a:lstStyle/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422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8591605-CB27-4B2B-9AE5-5F3C779A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52" y="6356350"/>
            <a:ext cx="2819048" cy="4952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B1FD91-8903-424B-ACED-55C28F17A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3" y="6256968"/>
            <a:ext cx="2849217" cy="6010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CF3FA8E-8A34-4B1D-AB95-29B0AA35F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3" y="0"/>
            <a:ext cx="733333" cy="733333"/>
          </a:xfrm>
          <a:prstGeom prst="rect">
            <a:avLst/>
          </a:prstGeom>
        </p:spPr>
      </p:pic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E223124B-DC00-46F1-8150-544DA960A6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17536" cy="365125"/>
          </a:xfrm>
        </p:spPr>
        <p:txBody>
          <a:bodyPr/>
          <a:lstStyle/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7C11E1B8-2429-4EC9-9B28-A3DB152E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4492" y="6356349"/>
            <a:ext cx="4114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BD9EE62-B5E0-44C0-9747-85E8DBF4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048" y="6356349"/>
            <a:ext cx="2123660" cy="365125"/>
          </a:xfrm>
        </p:spPr>
        <p:txBody>
          <a:bodyPr/>
          <a:lstStyle/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745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2631A-3B50-47AA-983D-299C182A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FC023D-9C79-4B45-95B7-71784C743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383421-40E0-474F-99DA-B3505E61E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C17AFA-4E95-46EA-A531-C6F8F860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52" y="6356350"/>
            <a:ext cx="2819048" cy="4952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30C395-C8FE-43BC-BAC7-3619D7C6F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3" y="6256968"/>
            <a:ext cx="2849217" cy="6010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42CEBD-D556-47C7-977C-8F9C19F1C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3" y="0"/>
            <a:ext cx="733333" cy="733333"/>
          </a:xfrm>
          <a:prstGeom prst="rect">
            <a:avLst/>
          </a:prstGeom>
        </p:spPr>
      </p:pic>
      <p:sp>
        <p:nvSpPr>
          <p:cNvPr id="12" name="Marcador de fecha 3">
            <a:extLst>
              <a:ext uri="{FF2B5EF4-FFF2-40B4-BE49-F238E27FC236}">
                <a16:creationId xmlns:a16="http://schemas.microsoft.com/office/drawing/2014/main" id="{FDF4706E-FB53-407E-A6F1-31D1D3E4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17536" cy="365125"/>
          </a:xfrm>
        </p:spPr>
        <p:txBody>
          <a:bodyPr/>
          <a:lstStyle/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0DDE980F-796A-4AC8-B4F3-079FBEE8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4492" y="6356349"/>
            <a:ext cx="4114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D9CD822B-077B-46C1-A304-C7485C06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048" y="6356349"/>
            <a:ext cx="2123660" cy="365125"/>
          </a:xfrm>
        </p:spPr>
        <p:txBody>
          <a:bodyPr/>
          <a:lstStyle/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5975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4770-024E-43ED-9075-F565D62D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FAE8C7-6A34-4FE5-860D-24AE59874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E41CCC-8CF2-4109-A0EF-E1B037FB7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7C8C7A4-1C08-4D46-BC57-D279C895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52" y="6356350"/>
            <a:ext cx="2819048" cy="4952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2BC1FA5-52CE-44C1-8BD3-B50F29142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3" y="6256968"/>
            <a:ext cx="2849217" cy="6010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0E31453-7EA6-4AEA-A17F-32E85CCB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3" y="0"/>
            <a:ext cx="733333" cy="733333"/>
          </a:xfrm>
          <a:prstGeom prst="rect">
            <a:avLst/>
          </a:prstGeom>
        </p:spPr>
      </p:pic>
      <p:sp>
        <p:nvSpPr>
          <p:cNvPr id="12" name="Marcador de fecha 3">
            <a:extLst>
              <a:ext uri="{FF2B5EF4-FFF2-40B4-BE49-F238E27FC236}">
                <a16:creationId xmlns:a16="http://schemas.microsoft.com/office/drawing/2014/main" id="{6AB1145D-933E-4C11-A6B6-8DC62B7FF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17536" cy="365125"/>
          </a:xfrm>
        </p:spPr>
        <p:txBody>
          <a:bodyPr/>
          <a:lstStyle/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BFBBDA81-7E43-4E78-8051-484B40BD8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4492" y="6356349"/>
            <a:ext cx="4114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5FCFB45E-F51C-4FCD-9124-60A9839C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048" y="6356349"/>
            <a:ext cx="2123660" cy="365125"/>
          </a:xfrm>
        </p:spPr>
        <p:txBody>
          <a:bodyPr/>
          <a:lstStyle/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3358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828A0B6-A8C7-463C-BE0D-E6928F9CE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D085C3-FDF3-4CA3-90BE-52FA5FC42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87D13C-24D2-4A3D-BCA7-A394AA3BC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9C52A-CDE6-4112-A948-71F7844FFC70}" type="datetimeFigureOut">
              <a:rPr lang="es-PE" smtClean="0"/>
              <a:t>20/02/2021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3581DF-A75F-4813-940C-7C78245DE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99B78F-51DA-4856-AF78-8A0F912C2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6AB43-FD21-4B42-B0BE-43B43D4D04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153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480C6-08FC-4DA8-B40E-7AA33E9E8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>
                <a:solidFill>
                  <a:schemeClr val="tx2"/>
                </a:solidFill>
              </a:rPr>
              <a:t>Introducción al análisis de</a:t>
            </a:r>
            <a:br>
              <a:rPr lang="es-MX" dirty="0">
                <a:solidFill>
                  <a:schemeClr val="tx2"/>
                </a:solidFill>
              </a:rPr>
            </a:br>
            <a:r>
              <a:rPr lang="es-MX" dirty="0">
                <a:solidFill>
                  <a:schemeClr val="tx2"/>
                </a:solidFill>
              </a:rPr>
              <a:t>Mediación y Moderación</a:t>
            </a:r>
            <a:endParaRPr lang="es-PE" dirty="0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2CAF5E-7678-449D-B3B7-232E3BE3F9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>
              <a:solidFill>
                <a:schemeClr val="tx2"/>
              </a:solidFill>
            </a:endParaRPr>
          </a:p>
          <a:p>
            <a:r>
              <a:rPr lang="es-MX" dirty="0">
                <a:solidFill>
                  <a:schemeClr val="tx2"/>
                </a:solidFill>
              </a:rPr>
              <a:t>Lic. Angel A. García O’Diana</a:t>
            </a:r>
            <a:endParaRPr lang="es-P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3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C79A9-8755-4941-919E-B007A444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Procedimiento de análisis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8D2FBD-0C1B-4570-8971-D83ECEDC3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9772" y="1825625"/>
            <a:ext cx="9684027" cy="890643"/>
          </a:xfrm>
        </p:spPr>
        <p:txBody>
          <a:bodyPr/>
          <a:lstStyle/>
          <a:p>
            <a:r>
              <a:rPr lang="es-MX" dirty="0"/>
              <a:t>La estrategia para el contraste de hipótesis de mediación se resume en dos variantes:</a:t>
            </a:r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4972643-D4D2-4CF7-97A2-E66D281B3EA4}"/>
              </a:ext>
            </a:extLst>
          </p:cNvPr>
          <p:cNvSpPr txBox="1"/>
          <p:nvPr/>
        </p:nvSpPr>
        <p:spPr>
          <a:xfrm>
            <a:off x="850232" y="2716268"/>
            <a:ext cx="3064042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MÉTODO DE REGRESIÓN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98D85C-BF73-4006-A911-4C231E906369}"/>
              </a:ext>
            </a:extLst>
          </p:cNvPr>
          <p:cNvSpPr txBox="1"/>
          <p:nvPr/>
        </p:nvSpPr>
        <p:spPr>
          <a:xfrm>
            <a:off x="7050503" y="2716268"/>
            <a:ext cx="429126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STRUCTURAL EQUATION MODELING (SEM)</a:t>
            </a:r>
            <a:endParaRPr lang="es-PE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6CAC6DE-AEC2-45E7-80F4-6CEEF7EB3F4C}"/>
              </a:ext>
            </a:extLst>
          </p:cNvPr>
          <p:cNvGrpSpPr/>
          <p:nvPr/>
        </p:nvGrpSpPr>
        <p:grpSpPr>
          <a:xfrm>
            <a:off x="4600075" y="3606911"/>
            <a:ext cx="7591925" cy="2120415"/>
            <a:chOff x="2630907" y="3782924"/>
            <a:chExt cx="7591925" cy="2120415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291AF3B1-00C2-428E-874C-6E74BF5B555D}"/>
                </a:ext>
              </a:extLst>
            </p:cNvPr>
            <p:cNvSpPr txBox="1"/>
            <p:nvPr/>
          </p:nvSpPr>
          <p:spPr>
            <a:xfrm>
              <a:off x="2630907" y="3791577"/>
              <a:ext cx="3465093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MX" dirty="0"/>
                <a:t>Sistema de Ecuaciones:</a:t>
              </a:r>
              <a:endParaRPr lang="es-P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91C18D96-69C9-4B54-97F2-87383E27E6AD}"/>
                    </a:ext>
                  </a:extLst>
                </p:cNvPr>
                <p:cNvSpPr txBox="1"/>
                <p:nvPr/>
              </p:nvSpPr>
              <p:spPr>
                <a:xfrm>
                  <a:off x="2630908" y="4160909"/>
                  <a:ext cx="3465093" cy="1723549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E" sz="2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±ⅇ</m:t>
                        </m:r>
                      </m:oMath>
                    </m:oMathPara>
                  </a14:m>
                  <a:endParaRPr lang="es-MX" sz="2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E" sz="2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𝑏𝑍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±ⅇ</m:t>
                        </m:r>
                      </m:oMath>
                    </m:oMathPara>
                  </a14:m>
                  <a:endParaRPr lang="es-MX" sz="2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E" sz="2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𝑐𝑋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±ⅇ</m:t>
                        </m:r>
                      </m:oMath>
                    </m:oMathPara>
                  </a14:m>
                  <a:endParaRPr lang="es-MX" sz="2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E" sz="2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𝑏𝑍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E" sz="2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±ⅇ</m:t>
                        </m:r>
                      </m:oMath>
                    </m:oMathPara>
                  </a14:m>
                  <a:endParaRPr lang="es-PE" sz="2800" dirty="0"/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91C18D96-69C9-4B54-97F2-87383E27E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0908" y="4160909"/>
                  <a:ext cx="3465093" cy="17235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5CB1EA24-3326-47BB-B6EA-BE63150FE553}"/>
                    </a:ext>
                  </a:extLst>
                </p:cNvPr>
                <p:cNvSpPr txBox="1"/>
                <p:nvPr/>
              </p:nvSpPr>
              <p:spPr>
                <a:xfrm>
                  <a:off x="6095999" y="4160908"/>
                  <a:ext cx="2367699" cy="1723549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&lt;.05</m:t>
                        </m:r>
                      </m:oMath>
                    </m:oMathPara>
                  </a14:m>
                  <a:endParaRPr lang="es-MX" sz="2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&lt;.05</m:t>
                        </m:r>
                      </m:oMath>
                    </m:oMathPara>
                  </a14:m>
                  <a:endParaRPr lang="es-PE" sz="2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&lt;.05</m:t>
                        </m:r>
                      </m:oMath>
                    </m:oMathPara>
                  </a14:m>
                  <a:endParaRPr lang="es-PE" sz="2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PE" sz="2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s-PE" sz="28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PE" sz="2800" i="1" smtClean="0">
                            <a:latin typeface="Cambria Math" panose="02040503050406030204" pitchFamily="18" charset="0"/>
                          </a:rPr>
                          <m:t>&gt;.05</m:t>
                        </m:r>
                      </m:oMath>
                    </m:oMathPara>
                  </a14:m>
                  <a:endParaRPr lang="es-PE" sz="2800" dirty="0"/>
                </a:p>
              </p:txBody>
            </p:sp>
          </mc:Choice>
          <mc:Fallback xmlns="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5CB1EA24-3326-47BB-B6EA-BE63150FE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999" y="4160908"/>
                  <a:ext cx="2367699" cy="17235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334798C-C7BA-4C8C-A314-BDC5BFBC0AE1}"/>
                </a:ext>
              </a:extLst>
            </p:cNvPr>
            <p:cNvSpPr txBox="1"/>
            <p:nvPr/>
          </p:nvSpPr>
          <p:spPr>
            <a:xfrm>
              <a:off x="6095999" y="3782924"/>
              <a:ext cx="2367699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MX" dirty="0"/>
                <a:t>Coeficientes:</a:t>
              </a:r>
              <a:endParaRPr lang="es-PE" dirty="0"/>
            </a:p>
          </p:txBody>
        </p: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33B505E8-7DC5-4ACF-93D3-C0DBAF68EFDD}"/>
                </a:ext>
              </a:extLst>
            </p:cNvPr>
            <p:cNvCxnSpPr/>
            <p:nvPr/>
          </p:nvCxnSpPr>
          <p:spPr>
            <a:xfrm flipH="1">
              <a:off x="8463698" y="5213684"/>
              <a:ext cx="6136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C4BB4403-150B-4358-B327-B8F019E8B2DB}"/>
                </a:ext>
              </a:extLst>
            </p:cNvPr>
            <p:cNvCxnSpPr/>
            <p:nvPr/>
          </p:nvCxnSpPr>
          <p:spPr>
            <a:xfrm flipH="1">
              <a:off x="8463698" y="5670884"/>
              <a:ext cx="6136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A26099C-9D81-4737-9C5E-A4D16310926D}"/>
                </a:ext>
              </a:extLst>
            </p:cNvPr>
            <p:cNvSpPr txBox="1"/>
            <p:nvPr/>
          </p:nvSpPr>
          <p:spPr>
            <a:xfrm>
              <a:off x="9001107" y="4980009"/>
              <a:ext cx="12217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PARCIAL</a:t>
              </a:r>
            </a:p>
            <a:p>
              <a:endParaRPr lang="es-MX" dirty="0"/>
            </a:p>
            <a:p>
              <a:r>
                <a:rPr lang="es-MX" dirty="0"/>
                <a:t>COMPLETA</a:t>
              </a:r>
              <a:endParaRPr lang="es-PE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015B4D0-15A3-4813-B8E9-1793BE0CA0A2}"/>
                  </a:ext>
                </a:extLst>
              </p:cNvPr>
              <p:cNvSpPr txBox="1"/>
              <p:nvPr/>
            </p:nvSpPr>
            <p:spPr>
              <a:xfrm>
                <a:off x="748664" y="3769451"/>
                <a:ext cx="31656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PE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s-PE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PE" sz="28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8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PE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PE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PE" sz="28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8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PE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PE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PE" sz="28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8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PE" sz="28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PE" sz="280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s-PE" sz="28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015B4D0-15A3-4813-B8E9-1793BE0CA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" y="3769451"/>
                <a:ext cx="316561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5168DB8-D252-4850-B43C-88B5C9258B19}"/>
                  </a:ext>
                </a:extLst>
              </p:cNvPr>
              <p:cNvSpPr txBox="1"/>
              <p:nvPr/>
            </p:nvSpPr>
            <p:spPr>
              <a:xfrm>
                <a:off x="436719" y="4746721"/>
                <a:ext cx="37894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0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PE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P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P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P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P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PE" sz="200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P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PE" sz="20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5168DB8-D252-4850-B43C-88B5C925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19" y="4746721"/>
                <a:ext cx="3789499" cy="307777"/>
              </a:xfrm>
              <a:prstGeom prst="rect">
                <a:avLst/>
              </a:prstGeom>
              <a:blipFill>
                <a:blip r:embed="rId5"/>
                <a:stretch>
                  <a:fillRect l="-1127" r="-322" b="-16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adroTexto 18">
            <a:extLst>
              <a:ext uri="{FF2B5EF4-FFF2-40B4-BE49-F238E27FC236}">
                <a16:creationId xmlns:a16="http://schemas.microsoft.com/office/drawing/2014/main" id="{A8EFDC6E-058D-4E18-8406-BBB9B4FB574D}"/>
              </a:ext>
            </a:extLst>
          </p:cNvPr>
          <p:cNvSpPr txBox="1"/>
          <p:nvPr/>
        </p:nvSpPr>
        <p:spPr>
          <a:xfrm>
            <a:off x="700358" y="4377389"/>
            <a:ext cx="3064042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REGRESIÓN LINEAL MÚLTIPLE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7765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4A1E7-ED1E-4C88-8C9D-A2940076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Relación entre diversas técnicas estadísticas de Modelo Lineal General (GLM)</a:t>
            </a:r>
            <a:endParaRPr lang="es-PE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FD5BF15-1951-4B72-AEC8-05669AEE2E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165980"/>
              </p:ext>
            </p:extLst>
          </p:nvPr>
        </p:nvGraphicFramePr>
        <p:xfrm>
          <a:off x="288758" y="1267326"/>
          <a:ext cx="11903242" cy="5590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345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79703C-B98B-4C65-8C6D-5131AB9D9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2381"/>
            <a:ext cx="5479959" cy="29156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ACB178-87F8-4CF8-BEA8-935B61EEE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19" b="90323" l="1552" r="99871">
                        <a14:foregroundMark x1="4787" y1="3943" x2="1552" y2="42652"/>
                        <a14:foregroundMark x1="1552" y1="42652" x2="4010" y2="79211"/>
                        <a14:foregroundMark x1="4010" y1="79211" x2="16171" y2="92473"/>
                        <a14:foregroundMark x1="16171" y1="92473" x2="20052" y2="44444"/>
                        <a14:foregroundMark x1="20052" y1="44444" x2="29366" y2="71685"/>
                        <a14:foregroundMark x1="29366" y1="71685" x2="45408" y2="74552"/>
                        <a14:foregroundMark x1="45408" y1="74552" x2="51746" y2="38710"/>
                        <a14:foregroundMark x1="51746" y1="38710" x2="51100" y2="74194"/>
                        <a14:foregroundMark x1="51100" y1="74194" x2="66494" y2="69534"/>
                        <a14:foregroundMark x1="66494" y1="69534" x2="81371" y2="44086"/>
                        <a14:foregroundMark x1="81371" y1="44086" x2="68952" y2="48746"/>
                        <a14:foregroundMark x1="68952" y1="48746" x2="97542" y2="42652"/>
                        <a14:foregroundMark x1="29107" y1="89247" x2="2458" y2="90323"/>
                        <a14:foregroundMark x1="91850" y1="28674" x2="99871" y2="68817"/>
                        <a14:foregroundMark x1="84735" y1="41219" x2="1552" y2="52688"/>
                        <a14:foregroundMark x1="39198" y1="10753" x2="3881" y2="20789"/>
                        <a14:backgroundMark x1="51746" y1="96774" x2="82277" y2="96774"/>
                        <a14:backgroundMark x1="82277" y1="96774" x2="86158" y2="95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2041" y="991323"/>
            <a:ext cx="5479959" cy="19778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F4201A-9E17-41C0-91B0-E83FF85EE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50" b="99443" l="0" r="98211">
                        <a14:foregroundMark x1="45765" y1="14077" x2="68986" y2="15320"/>
                        <a14:foregroundMark x1="45007" y1="14036" x2="45183" y2="14045"/>
                        <a14:foregroundMark x1="6561" y1="11978" x2="43535" y2="13957"/>
                        <a14:foregroundMark x1="22465" y1="18106" x2="48310" y2="99443"/>
                        <a14:foregroundMark x1="69781" y1="13649" x2="72565" y2="96657"/>
                        <a14:foregroundMark x1="96819" y1="5850" x2="97217" y2="98886"/>
                        <a14:foregroundMark x1="51292" y1="50975" x2="54473" y2="86908"/>
                        <a14:foregroundMark x1="11332" y1="55989" x2="13121" y2="95265"/>
                        <a14:foregroundMark x1="13121" y1="95265" x2="13121" y2="95265"/>
                        <a14:foregroundMark x1="11928" y1="49582" x2="199" y2="57660"/>
                        <a14:foregroundMark x1="199" y1="57660" x2="0" y2="57939"/>
                        <a14:foregroundMark x1="1590" y1="21727" x2="6759" y2="33148"/>
                        <a14:foregroundMark x1="60239" y1="4457" x2="93042" y2="6407"/>
                        <a14:foregroundMark x1="56461" y1="18384" x2="52684" y2="34819"/>
                        <a14:foregroundMark x1="52684" y1="34819" x2="52286" y2="35655"/>
                        <a14:foregroundMark x1="69583" y1="1950" x2="73956" y2="2228"/>
                        <a14:foregroundMark x1="42545" y1="8357" x2="42744" y2="14206"/>
                        <a14:foregroundMark x1="16700" y1="76880" x2="16103" y2="84680"/>
                        <a14:foregroundMark x1="37177" y1="76323" x2="39165" y2="87744"/>
                        <a14:foregroundMark x1="82306" y1="96657" x2="98211" y2="96657"/>
                        <a14:foregroundMark x1="13718" y1="79666" x2="26640" y2="81616"/>
                        <a14:foregroundMark x1="26640" y1="81616" x2="38966" y2="79109"/>
                        <a14:foregroundMark x1="38966" y1="79109" x2="39165" y2="78830"/>
                        <a14:backgroundMark x1="48907" y1="8357" x2="53479" y2="3621"/>
                        <a14:backgroundMark x1="45129" y1="11978" x2="44135" y2="105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022" y="0"/>
            <a:ext cx="3837752" cy="273907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D43C7B-8813-4F13-956C-BB3CABA70D50}"/>
              </a:ext>
            </a:extLst>
          </p:cNvPr>
          <p:cNvSpPr txBox="1"/>
          <p:nvPr/>
        </p:nvSpPr>
        <p:spPr>
          <a:xfrm>
            <a:off x="914400" y="2739071"/>
            <a:ext cx="45655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ANÁLISIS FACTORIAL CONFIRMATORIO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B3C9FA4-9AB0-4178-BBB9-E326DB0ED5E8}"/>
              </a:ext>
            </a:extLst>
          </p:cNvPr>
          <p:cNvSpPr txBox="1"/>
          <p:nvPr/>
        </p:nvSpPr>
        <p:spPr>
          <a:xfrm>
            <a:off x="7169240" y="3047882"/>
            <a:ext cx="456556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PATH ANALYSIS/PATH ANALYSIS DE VARIABLES OBSERVABLES</a:t>
            </a:r>
            <a:endParaRPr lang="es-PE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FDA016-B34F-431F-8123-6B135C36332D}"/>
              </a:ext>
            </a:extLst>
          </p:cNvPr>
          <p:cNvSpPr txBox="1"/>
          <p:nvPr/>
        </p:nvSpPr>
        <p:spPr>
          <a:xfrm>
            <a:off x="5479959" y="5256832"/>
            <a:ext cx="547995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MODELOS DE REGRESIONES ESTRUCTURALES/</a:t>
            </a:r>
          </a:p>
          <a:p>
            <a:pPr algn="ctr"/>
            <a:r>
              <a:rPr lang="es-MX" dirty="0"/>
              <a:t>PATH ANALYSIS DE VARIABLES OBSERVABLES Y LATENTES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5774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50F95-1221-47C1-B51C-6E617164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Ideas Clave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4D9F98-8249-4F5C-A50C-8C01CB0CD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/>
              <a:t>Un mediador puede entenderse como “</a:t>
            </a:r>
            <a:r>
              <a:rPr lang="es-MX" dirty="0" err="1"/>
              <a:t>carries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transporter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information</a:t>
            </a:r>
            <a:r>
              <a:rPr lang="es-MX" dirty="0"/>
              <a:t>”.</a:t>
            </a:r>
          </a:p>
          <a:p>
            <a:r>
              <a:rPr lang="es-MX" dirty="0"/>
              <a:t>No es necesario incluir los efectos indirectos para que los modelos sean válidos, pero estos ayudan a entender cómo se dan los efectos.</a:t>
            </a:r>
            <a:endParaRPr lang="es-PE" dirty="0"/>
          </a:p>
          <a:p>
            <a:r>
              <a:rPr lang="es-MX" dirty="0"/>
              <a:t>Las regresiones múltiples son un </a:t>
            </a:r>
            <a:r>
              <a:rPr lang="es-MX" b="1" dirty="0"/>
              <a:t>caso especial </a:t>
            </a:r>
            <a:r>
              <a:rPr lang="es-MX" dirty="0"/>
              <a:t>de los </a:t>
            </a:r>
            <a:r>
              <a:rPr lang="es-MX" dirty="0" err="1"/>
              <a:t>path</a:t>
            </a:r>
            <a:r>
              <a:rPr lang="es-MX" dirty="0"/>
              <a:t> </a:t>
            </a:r>
            <a:r>
              <a:rPr lang="es-MX" dirty="0" err="1"/>
              <a:t>analysis</a:t>
            </a:r>
            <a:r>
              <a:rPr lang="es-MX" dirty="0"/>
              <a:t>.</a:t>
            </a:r>
          </a:p>
          <a:p>
            <a:r>
              <a:rPr lang="es-MX" dirty="0"/>
              <a:t>SEM </a:t>
            </a:r>
            <a:r>
              <a:rPr lang="es-MX" b="1" dirty="0"/>
              <a:t>permite evaluar modelos más complejos </a:t>
            </a:r>
            <a:r>
              <a:rPr lang="es-MX" dirty="0"/>
              <a:t>que los de una regresión múltiple.</a:t>
            </a:r>
          </a:p>
          <a:p>
            <a:r>
              <a:rPr lang="es-MX" dirty="0"/>
              <a:t>Las correlaciones pueden cargar componentes </a:t>
            </a:r>
            <a:r>
              <a:rPr lang="es-MX" dirty="0" err="1"/>
              <a:t>espúreos</a:t>
            </a:r>
            <a:r>
              <a:rPr lang="es-MX" dirty="0"/>
              <a:t>, los cuales son removidos o redistribuidos en SEM llegándose a una </a:t>
            </a:r>
            <a:r>
              <a:rPr lang="es-MX" b="1" dirty="0"/>
              <a:t>mejor explicación de los efectos entre las variables o fenómenos</a:t>
            </a:r>
            <a:r>
              <a:rPr lang="es-MX" dirty="0"/>
              <a:t>.</a:t>
            </a:r>
          </a:p>
          <a:p>
            <a:r>
              <a:rPr lang="es-MX" dirty="0"/>
              <a:t>SEM permite </a:t>
            </a:r>
            <a:r>
              <a:rPr lang="es-MX" b="1" dirty="0"/>
              <a:t>aproximarnos a la variable latente.</a:t>
            </a:r>
          </a:p>
          <a:p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412778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64E08-864A-412A-BA6F-FE80188C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Índices de ajuste</a:t>
            </a:r>
            <a:endParaRPr lang="es-PE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F9500940-D683-41EF-BC7A-6721AD75638C}"/>
              </a:ext>
            </a:extLst>
          </p:cNvPr>
          <p:cNvGrpSpPr/>
          <p:nvPr/>
        </p:nvGrpSpPr>
        <p:grpSpPr>
          <a:xfrm>
            <a:off x="328864" y="1247347"/>
            <a:ext cx="8399359" cy="5235120"/>
            <a:chOff x="328864" y="1247347"/>
            <a:chExt cx="8399359" cy="5235120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04E86418-CB75-4A62-860D-31D2B9744C60}"/>
                </a:ext>
              </a:extLst>
            </p:cNvPr>
            <p:cNvGrpSpPr/>
            <p:nvPr/>
          </p:nvGrpSpPr>
          <p:grpSpPr>
            <a:xfrm>
              <a:off x="328864" y="2029327"/>
              <a:ext cx="2355966" cy="4128771"/>
              <a:chOff x="328864" y="2029327"/>
              <a:chExt cx="2355966" cy="41287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CuadroTexto 3">
                    <a:extLst>
                      <a:ext uri="{FF2B5EF4-FFF2-40B4-BE49-F238E27FC236}">
                        <a16:creationId xmlns:a16="http://schemas.microsoft.com/office/drawing/2014/main" id="{B0CBAF8A-6E3E-4157-B5CC-DE7A222BAB6D}"/>
                      </a:ext>
                    </a:extLst>
                  </p:cNvPr>
                  <p:cNvSpPr txBox="1"/>
                  <p:nvPr/>
                </p:nvSpPr>
                <p:spPr>
                  <a:xfrm>
                    <a:off x="328864" y="2029327"/>
                    <a:ext cx="23559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PE" sz="28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2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PE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PE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PE" sz="28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280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PE" sz="28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s-PE" sz="28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es-PE" sz="2800" dirty="0"/>
                  </a:p>
                </p:txBody>
              </p:sp>
            </mc:Choice>
            <mc:Fallback xmlns="">
              <p:sp>
                <p:nvSpPr>
                  <p:cNvPr id="4" name="CuadroTexto 3">
                    <a:extLst>
                      <a:ext uri="{FF2B5EF4-FFF2-40B4-BE49-F238E27FC236}">
                        <a16:creationId xmlns:a16="http://schemas.microsoft.com/office/drawing/2014/main" id="{B0CBAF8A-6E3E-4157-B5CC-DE7A222BAB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864" y="2029327"/>
                    <a:ext cx="2355966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CuadroTexto 4">
                    <a:extLst>
                      <a:ext uri="{FF2B5EF4-FFF2-40B4-BE49-F238E27FC236}">
                        <a16:creationId xmlns:a16="http://schemas.microsoft.com/office/drawing/2014/main" id="{CB24A7B0-CE4E-451E-B2AA-2A6BD38888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2341" y="3177461"/>
                    <a:ext cx="106901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type m:val="lin"/>
                              <m:ctrlPr>
                                <a:rPr lang="es-PE" sz="28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PE" sz="28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sz="28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PE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PE" sz="280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  <m:r>
                            <a:rPr lang="es-PE" sz="280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s-PE" sz="2800" dirty="0"/>
                  </a:p>
                </p:txBody>
              </p:sp>
            </mc:Choice>
            <mc:Fallback xmlns="">
              <p:sp>
                <p:nvSpPr>
                  <p:cNvPr id="5" name="CuadroTexto 4">
                    <a:extLst>
                      <a:ext uri="{FF2B5EF4-FFF2-40B4-BE49-F238E27FC236}">
                        <a16:creationId xmlns:a16="http://schemas.microsoft.com/office/drawing/2014/main" id="{CB24A7B0-CE4E-451E-B2AA-2A6BD3888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341" y="3177461"/>
                    <a:ext cx="1069011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1B8F41C-1FF1-4789-B5BD-A48E352F38FD}"/>
                  </a:ext>
                </a:extLst>
              </p:cNvPr>
              <p:cNvSpPr txBox="1"/>
              <p:nvPr/>
            </p:nvSpPr>
            <p:spPr>
              <a:xfrm>
                <a:off x="1109805" y="4360003"/>
                <a:ext cx="7940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GFI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228D76A-53CF-42F1-A0AE-374EE372794E}"/>
                  </a:ext>
                </a:extLst>
              </p:cNvPr>
              <p:cNvSpPr txBox="1"/>
              <p:nvPr/>
            </p:nvSpPr>
            <p:spPr>
              <a:xfrm>
                <a:off x="1029594" y="5634878"/>
                <a:ext cx="9545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AGFI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48FBAD62-316A-4EC9-BD93-99301131A9F1}"/>
                </a:ext>
              </a:extLst>
            </p:cNvPr>
            <p:cNvGrpSpPr/>
            <p:nvPr/>
          </p:nvGrpSpPr>
          <p:grpSpPr>
            <a:xfrm>
              <a:off x="2940390" y="1815086"/>
              <a:ext cx="1994345" cy="4667381"/>
              <a:chOff x="3973318" y="1829271"/>
              <a:chExt cx="1994345" cy="4667381"/>
            </a:xfrm>
          </p:grpSpPr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E8E2FF1-0B2E-4B2F-8EB7-EDF120F29A50}"/>
                  </a:ext>
                </a:extLst>
              </p:cNvPr>
              <p:cNvSpPr txBox="1"/>
              <p:nvPr/>
            </p:nvSpPr>
            <p:spPr>
              <a:xfrm>
                <a:off x="5638800" y="3392905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s-PE" dirty="0"/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B08B935-C8ED-4D64-AF36-3574A4E5A59C}"/>
                  </a:ext>
                </a:extLst>
              </p:cNvPr>
              <p:cNvSpPr txBox="1"/>
              <p:nvPr/>
            </p:nvSpPr>
            <p:spPr>
              <a:xfrm>
                <a:off x="3973320" y="1829271"/>
                <a:ext cx="15448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Jöreskog</a:t>
                </a:r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(1969)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541FF31-6F35-4108-8789-7D4B2B995E64}"/>
                  </a:ext>
                </a:extLst>
              </p:cNvPr>
              <p:cNvSpPr txBox="1"/>
              <p:nvPr/>
            </p:nvSpPr>
            <p:spPr>
              <a:xfrm>
                <a:off x="3973320" y="2977405"/>
                <a:ext cx="15448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Jöreskog</a:t>
                </a:r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(1969)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9AA0F3C-E6B2-4354-B883-132990F1848E}"/>
                  </a:ext>
                </a:extLst>
              </p:cNvPr>
              <p:cNvSpPr txBox="1"/>
              <p:nvPr/>
            </p:nvSpPr>
            <p:spPr>
              <a:xfrm>
                <a:off x="3973319" y="4021448"/>
                <a:ext cx="15448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Jöreskog</a:t>
                </a:r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y </a:t>
                </a:r>
                <a:r>
                  <a:rPr lang="es-MX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Sörbom</a:t>
                </a:r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(1981)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7480B10-2B28-4F3D-87A4-D132CA396603}"/>
                  </a:ext>
                </a:extLst>
              </p:cNvPr>
              <p:cNvSpPr txBox="1"/>
              <p:nvPr/>
            </p:nvSpPr>
            <p:spPr>
              <a:xfrm>
                <a:off x="3973318" y="5296323"/>
                <a:ext cx="15448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Jöreskog</a:t>
                </a:r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y </a:t>
                </a:r>
                <a:r>
                  <a:rPr lang="es-MX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Sörbom</a:t>
                </a:r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(1981)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9FB3417D-9043-4A24-A751-C3ED13A6F1CB}"/>
                  </a:ext>
                </a:extLst>
              </p:cNvPr>
              <p:cNvSpPr/>
              <p:nvPr/>
            </p:nvSpPr>
            <p:spPr>
              <a:xfrm>
                <a:off x="5638800" y="1829271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3E211491-BE8B-4888-B338-99DF0BAB4806}"/>
                  </a:ext>
                </a:extLst>
              </p:cNvPr>
              <p:cNvSpPr/>
              <p:nvPr/>
            </p:nvSpPr>
            <p:spPr>
              <a:xfrm>
                <a:off x="5626768" y="3013029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C14BA985-98EA-411B-AF6A-BA581619CF19}"/>
                  </a:ext>
                </a:extLst>
              </p:cNvPr>
              <p:cNvSpPr/>
              <p:nvPr/>
            </p:nvSpPr>
            <p:spPr>
              <a:xfrm>
                <a:off x="5626768" y="4195571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45594AD0-593E-4C82-A86F-D05C4C42A775}"/>
                  </a:ext>
                </a:extLst>
              </p:cNvPr>
              <p:cNvSpPr/>
              <p:nvPr/>
            </p:nvSpPr>
            <p:spPr>
              <a:xfrm>
                <a:off x="5638799" y="5378113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9AD6AA5F-C32C-4627-8A9D-1B96A51538C1}"/>
                  </a:ext>
                </a:extLst>
              </p:cNvPr>
              <p:cNvSpPr/>
              <p:nvPr/>
            </p:nvSpPr>
            <p:spPr>
              <a:xfrm>
                <a:off x="5638799" y="2158134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9B1EDF15-877A-4EEC-BE7E-0854A6B58640}"/>
                  </a:ext>
                </a:extLst>
              </p:cNvPr>
              <p:cNvSpPr/>
              <p:nvPr/>
            </p:nvSpPr>
            <p:spPr>
              <a:xfrm>
                <a:off x="5626767" y="3360590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2A7BCFE6-D1B5-49BE-AA58-5828D0AE75DA}"/>
                  </a:ext>
                </a:extLst>
              </p:cNvPr>
              <p:cNvSpPr/>
              <p:nvPr/>
            </p:nvSpPr>
            <p:spPr>
              <a:xfrm>
                <a:off x="5626767" y="4543132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65BD9A2F-E336-43DA-902F-003B42F89997}"/>
                  </a:ext>
                </a:extLst>
              </p:cNvPr>
              <p:cNvSpPr/>
              <p:nvPr/>
            </p:nvSpPr>
            <p:spPr>
              <a:xfrm>
                <a:off x="5626766" y="5725674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739030E8-3486-473C-A9AC-A1EFAFB747E3}"/>
                </a:ext>
              </a:extLst>
            </p:cNvPr>
            <p:cNvGrpSpPr/>
            <p:nvPr/>
          </p:nvGrpSpPr>
          <p:grpSpPr>
            <a:xfrm>
              <a:off x="5173573" y="1247347"/>
              <a:ext cx="1544900" cy="4722001"/>
              <a:chOff x="7253930" y="1234505"/>
              <a:chExt cx="1544900" cy="4722001"/>
            </a:xfrm>
          </p:grpSpPr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028CB7AB-7313-48E6-9650-98B7B13C3D4A}"/>
                  </a:ext>
                </a:extLst>
              </p:cNvPr>
              <p:cNvSpPr txBox="1"/>
              <p:nvPr/>
            </p:nvSpPr>
            <p:spPr>
              <a:xfrm>
                <a:off x="7253931" y="1829270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0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AF361C75-9A92-49BF-BEF0-05128F198149}"/>
                  </a:ext>
                </a:extLst>
              </p:cNvPr>
              <p:cNvSpPr txBox="1"/>
              <p:nvPr/>
            </p:nvSpPr>
            <p:spPr>
              <a:xfrm>
                <a:off x="7253931" y="3018801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0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DF0BC29-EF39-4376-8000-79C9B46E5E2A}"/>
                  </a:ext>
                </a:extLst>
              </p:cNvPr>
              <p:cNvSpPr txBox="1"/>
              <p:nvPr/>
            </p:nvSpPr>
            <p:spPr>
              <a:xfrm>
                <a:off x="7253931" y="4312299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– 1’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F12286EA-B4BC-42E0-819A-4986F02D72BF}"/>
                  </a:ext>
                </a:extLst>
              </p:cNvPr>
              <p:cNvSpPr txBox="1"/>
              <p:nvPr/>
            </p:nvSpPr>
            <p:spPr>
              <a:xfrm>
                <a:off x="7253931" y="5494841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– 1’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F09C6D74-E1E7-40DF-BB94-A362E1725776}"/>
                  </a:ext>
                </a:extLst>
              </p:cNvPr>
              <p:cNvSpPr txBox="1"/>
              <p:nvPr/>
            </p:nvSpPr>
            <p:spPr>
              <a:xfrm>
                <a:off x="7253930" y="1234505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Rango</a:t>
                </a:r>
                <a:endParaRPr lang="es-PE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62F1746B-A999-450D-9BAB-F90408DABA89}"/>
                </a:ext>
              </a:extLst>
            </p:cNvPr>
            <p:cNvGrpSpPr/>
            <p:nvPr/>
          </p:nvGrpSpPr>
          <p:grpSpPr>
            <a:xfrm>
              <a:off x="6598635" y="1253585"/>
              <a:ext cx="2129588" cy="4709525"/>
              <a:chOff x="9516556" y="1246981"/>
              <a:chExt cx="2129588" cy="4709525"/>
            </a:xfrm>
          </p:grpSpPr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DC690D5A-F2A9-4B5C-B8F7-05310C6CD583}"/>
                  </a:ext>
                </a:extLst>
              </p:cNvPr>
              <p:cNvSpPr txBox="1"/>
              <p:nvPr/>
            </p:nvSpPr>
            <p:spPr>
              <a:xfrm>
                <a:off x="9808901" y="1829270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 &lt; .05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3B68EF29-B0EF-406D-BABF-D2ED428D1F66}"/>
                  </a:ext>
                </a:extLst>
              </p:cNvPr>
              <p:cNvSpPr txBox="1"/>
              <p:nvPr/>
            </p:nvSpPr>
            <p:spPr>
              <a:xfrm>
                <a:off x="9808901" y="3018801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 5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A4A0C08C-BB25-43DC-AC74-E8D8A3A22293}"/>
                  </a:ext>
                </a:extLst>
              </p:cNvPr>
              <p:cNvSpPr txBox="1"/>
              <p:nvPr/>
            </p:nvSpPr>
            <p:spPr>
              <a:xfrm>
                <a:off x="9808901" y="4312298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.95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F8856921-F48E-4982-B787-5C018F8CE2A7}"/>
                  </a:ext>
                </a:extLst>
              </p:cNvPr>
              <p:cNvSpPr txBox="1"/>
              <p:nvPr/>
            </p:nvSpPr>
            <p:spPr>
              <a:xfrm>
                <a:off x="9808901" y="5494841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N/A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D4564C74-F580-4AFA-9123-409DE47DD776}"/>
                  </a:ext>
                </a:extLst>
              </p:cNvPr>
              <p:cNvSpPr txBox="1"/>
              <p:nvPr/>
            </p:nvSpPr>
            <p:spPr>
              <a:xfrm>
                <a:off x="9516556" y="1246981"/>
                <a:ext cx="2129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Punto de corte</a:t>
                </a:r>
                <a:endParaRPr lang="es-PE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54726E16-627B-416A-AEFD-48A1E32A0D15}"/>
              </a:ext>
            </a:extLst>
          </p:cNvPr>
          <p:cNvGrpSpPr/>
          <p:nvPr/>
        </p:nvGrpSpPr>
        <p:grpSpPr>
          <a:xfrm>
            <a:off x="9079832" y="1556084"/>
            <a:ext cx="2566736" cy="3163639"/>
            <a:chOff x="9079832" y="1556084"/>
            <a:chExt cx="2566736" cy="3163639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204A7964-3AB7-419D-B65A-4F84AB95ED66}"/>
                </a:ext>
              </a:extLst>
            </p:cNvPr>
            <p:cNvGrpSpPr/>
            <p:nvPr/>
          </p:nvGrpSpPr>
          <p:grpSpPr>
            <a:xfrm>
              <a:off x="9265425" y="1709012"/>
              <a:ext cx="1717406" cy="731833"/>
              <a:chOff x="9265425" y="1709012"/>
              <a:chExt cx="1717406" cy="731833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AFE1D89-DDC3-4E2D-8F0C-28BB2A3773F8}"/>
                  </a:ext>
                </a:extLst>
              </p:cNvPr>
              <p:cNvSpPr/>
              <p:nvPr/>
            </p:nvSpPr>
            <p:spPr>
              <a:xfrm>
                <a:off x="9265425" y="1733737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FE917FB3-2FE5-411C-92F8-E3EC3808B686}"/>
                  </a:ext>
                </a:extLst>
              </p:cNvPr>
              <p:cNvSpPr/>
              <p:nvPr/>
            </p:nvSpPr>
            <p:spPr>
              <a:xfrm>
                <a:off x="9269855" y="2071950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E7688D43-DF97-48CF-90CE-EE3F80F6E783}"/>
                  </a:ext>
                </a:extLst>
              </p:cNvPr>
              <p:cNvSpPr txBox="1"/>
              <p:nvPr/>
            </p:nvSpPr>
            <p:spPr>
              <a:xfrm>
                <a:off x="9594288" y="1709012"/>
                <a:ext cx="1388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err="1"/>
                  <a:t>Badness</a:t>
                </a:r>
                <a:endParaRPr lang="es-PE" dirty="0"/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7851F5F1-E239-4379-8152-E79F3FEF6CD3}"/>
                  </a:ext>
                </a:extLst>
              </p:cNvPr>
              <p:cNvSpPr txBox="1"/>
              <p:nvPr/>
            </p:nvSpPr>
            <p:spPr>
              <a:xfrm>
                <a:off x="9594288" y="2071513"/>
                <a:ext cx="1388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err="1"/>
                  <a:t>Goodness</a:t>
                </a:r>
                <a:endParaRPr lang="es-PE" dirty="0"/>
              </a:p>
            </p:txBody>
          </p:sp>
        </p:grpSp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812D230F-91B7-40A8-898F-78B85A01A0D1}"/>
                </a:ext>
              </a:extLst>
            </p:cNvPr>
            <p:cNvGrpSpPr/>
            <p:nvPr/>
          </p:nvGrpSpPr>
          <p:grpSpPr>
            <a:xfrm>
              <a:off x="9265425" y="3148961"/>
              <a:ext cx="2381143" cy="1570762"/>
              <a:chOff x="9265425" y="3148961"/>
              <a:chExt cx="2381143" cy="1570762"/>
            </a:xfrm>
          </p:grpSpPr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9E92BDFE-42CC-4928-85BD-79B2E28E40A5}"/>
                  </a:ext>
                </a:extLst>
              </p:cNvPr>
              <p:cNvSpPr/>
              <p:nvPr/>
            </p:nvSpPr>
            <p:spPr>
              <a:xfrm>
                <a:off x="9265425" y="3542586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B8FA88A7-28FD-4918-A09D-E502DBECDA85}"/>
                  </a:ext>
                </a:extLst>
              </p:cNvPr>
              <p:cNvSpPr/>
              <p:nvPr/>
            </p:nvSpPr>
            <p:spPr>
              <a:xfrm>
                <a:off x="9265425" y="3933582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62C9F4BF-C993-49DB-AD53-43172C7D630B}"/>
                  </a:ext>
                </a:extLst>
              </p:cNvPr>
              <p:cNvSpPr/>
              <p:nvPr/>
            </p:nvSpPr>
            <p:spPr>
              <a:xfrm>
                <a:off x="9265425" y="4311031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0B8FD776-B83F-4147-B3FB-6DB4D1448D5A}"/>
                  </a:ext>
                </a:extLst>
              </p:cNvPr>
              <p:cNvSpPr txBox="1"/>
              <p:nvPr/>
            </p:nvSpPr>
            <p:spPr>
              <a:xfrm>
                <a:off x="9594288" y="3487070"/>
                <a:ext cx="1057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Sí</a:t>
                </a:r>
                <a:endParaRPr lang="es-PE" dirty="0"/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DA5A174D-BCE0-47AD-985A-B918040E23AC}"/>
                  </a:ext>
                </a:extLst>
              </p:cNvPr>
              <p:cNvSpPr txBox="1"/>
              <p:nvPr/>
            </p:nvSpPr>
            <p:spPr>
              <a:xfrm>
                <a:off x="9626372" y="3943325"/>
                <a:ext cx="1057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No</a:t>
                </a:r>
                <a:endParaRPr lang="es-PE" dirty="0"/>
              </a:p>
            </p:txBody>
          </p:sp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365667B-B4DA-4843-B2C9-7F2D0F4481BD}"/>
                  </a:ext>
                </a:extLst>
              </p:cNvPr>
              <p:cNvSpPr txBox="1"/>
              <p:nvPr/>
            </p:nvSpPr>
            <p:spPr>
              <a:xfrm>
                <a:off x="9594288" y="4350391"/>
                <a:ext cx="2052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Sí para N pequeños</a:t>
                </a:r>
                <a:endParaRPr lang="es-PE" dirty="0"/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EB710BB7-247D-495E-ADC7-448A476DD26F}"/>
                  </a:ext>
                </a:extLst>
              </p:cNvPr>
              <p:cNvSpPr txBox="1"/>
              <p:nvPr/>
            </p:nvSpPr>
            <p:spPr>
              <a:xfrm>
                <a:off x="9279014" y="3148961"/>
                <a:ext cx="1372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u="sng" dirty="0"/>
                  <a:t>Sensible a N</a:t>
                </a:r>
                <a:endParaRPr lang="es-PE" u="sng" dirty="0"/>
              </a:p>
            </p:txBody>
          </p:sp>
        </p:grp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F26DE8EC-48AE-48ED-B214-918678527E54}"/>
                </a:ext>
              </a:extLst>
            </p:cNvPr>
            <p:cNvSpPr/>
            <p:nvPr/>
          </p:nvSpPr>
          <p:spPr>
            <a:xfrm>
              <a:off x="9079832" y="1556084"/>
              <a:ext cx="2566736" cy="316363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759324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>
            <a:extLst>
              <a:ext uri="{FF2B5EF4-FFF2-40B4-BE49-F238E27FC236}">
                <a16:creationId xmlns:a16="http://schemas.microsoft.com/office/drawing/2014/main" id="{1BE08FBC-D78D-46CF-A233-839D31ED58BF}"/>
              </a:ext>
            </a:extLst>
          </p:cNvPr>
          <p:cNvGrpSpPr/>
          <p:nvPr/>
        </p:nvGrpSpPr>
        <p:grpSpPr>
          <a:xfrm>
            <a:off x="1602570" y="316007"/>
            <a:ext cx="7765466" cy="6225986"/>
            <a:chOff x="2530213" y="0"/>
            <a:chExt cx="7765466" cy="6225986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865EB5A6-B3A4-4411-9A45-4549887C46A7}"/>
                </a:ext>
              </a:extLst>
            </p:cNvPr>
            <p:cNvGrpSpPr/>
            <p:nvPr/>
          </p:nvGrpSpPr>
          <p:grpSpPr>
            <a:xfrm>
              <a:off x="2530213" y="721627"/>
              <a:ext cx="1390747" cy="5456370"/>
              <a:chOff x="2530213" y="721627"/>
              <a:chExt cx="1390747" cy="5456370"/>
            </a:xfrm>
          </p:grpSpPr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BAD5DD7B-486D-4DA4-BD3C-61B37E121750}"/>
                  </a:ext>
                </a:extLst>
              </p:cNvPr>
              <p:cNvSpPr txBox="1"/>
              <p:nvPr/>
            </p:nvSpPr>
            <p:spPr>
              <a:xfrm>
                <a:off x="2666116" y="721627"/>
                <a:ext cx="9545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GFI*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6D0C5480-A0F7-4E1D-9C82-57DFEB167EB4}"/>
                  </a:ext>
                </a:extLst>
              </p:cNvPr>
              <p:cNvSpPr txBox="1"/>
              <p:nvPr/>
            </p:nvSpPr>
            <p:spPr>
              <a:xfrm>
                <a:off x="2530213" y="5654777"/>
                <a:ext cx="13907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RMSEA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41F1A973-173D-470D-B6A9-A065080C1137}"/>
                  </a:ext>
                </a:extLst>
              </p:cNvPr>
              <p:cNvSpPr txBox="1"/>
              <p:nvPr/>
            </p:nvSpPr>
            <p:spPr>
              <a:xfrm>
                <a:off x="2539569" y="2995580"/>
                <a:ext cx="10926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RMR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C4C99E8E-1566-4F93-BC48-CECC1D9AC183}"/>
                  </a:ext>
                </a:extLst>
              </p:cNvPr>
              <p:cNvSpPr txBox="1"/>
              <p:nvPr/>
            </p:nvSpPr>
            <p:spPr>
              <a:xfrm>
                <a:off x="2597050" y="4272725"/>
                <a:ext cx="10926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SRMR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A5CF9766-30FE-4521-A1B9-7231CC1C5EAE}"/>
                  </a:ext>
                </a:extLst>
              </p:cNvPr>
              <p:cNvSpPr txBox="1"/>
              <p:nvPr/>
            </p:nvSpPr>
            <p:spPr>
              <a:xfrm>
                <a:off x="2597051" y="2023650"/>
                <a:ext cx="10926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AGFI*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936EC5DD-518F-4096-9A9A-229D1599BB81}"/>
                </a:ext>
              </a:extLst>
            </p:cNvPr>
            <p:cNvGrpSpPr/>
            <p:nvPr/>
          </p:nvGrpSpPr>
          <p:grpSpPr>
            <a:xfrm>
              <a:off x="3787300" y="690849"/>
              <a:ext cx="2201489" cy="5394815"/>
              <a:chOff x="3787300" y="690849"/>
              <a:chExt cx="2201489" cy="5394815"/>
            </a:xfrm>
          </p:grpSpPr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DDB9B025-0C48-4CCE-928B-F1528C333473}"/>
                  </a:ext>
                </a:extLst>
              </p:cNvPr>
              <p:cNvSpPr txBox="1"/>
              <p:nvPr/>
            </p:nvSpPr>
            <p:spPr>
              <a:xfrm>
                <a:off x="3793126" y="690849"/>
                <a:ext cx="219328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Maiti</a:t>
                </a:r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:r>
                  <a:rPr lang="es-MX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Mukherjee</a:t>
                </a:r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(1990); Steiger (1989)</a:t>
                </a:r>
                <a:endParaRPr lang="es-P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7FB1A43-7BE7-45FD-B24D-88C7839FEB58}"/>
                  </a:ext>
                </a:extLst>
              </p:cNvPr>
              <p:cNvSpPr txBox="1"/>
              <p:nvPr/>
            </p:nvSpPr>
            <p:spPr>
              <a:xfrm>
                <a:off x="3795500" y="2965161"/>
                <a:ext cx="21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Jöreskog</a:t>
                </a:r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y </a:t>
                </a:r>
                <a:r>
                  <a:rPr lang="es-MX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Sörbom</a:t>
                </a:r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(1981)</a:t>
                </a:r>
                <a:endParaRPr lang="es-P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0327862F-36F9-4320-919F-07BC2E037D83}"/>
                  </a:ext>
                </a:extLst>
              </p:cNvPr>
              <p:cNvSpPr txBox="1"/>
              <p:nvPr/>
            </p:nvSpPr>
            <p:spPr>
              <a:xfrm>
                <a:off x="3795500" y="4367385"/>
                <a:ext cx="15448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Bentler (1995)</a:t>
                </a:r>
                <a:endParaRPr lang="es-P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09FC11BA-77E9-4A9D-97D3-F11AF40C0638}"/>
                  </a:ext>
                </a:extLst>
              </p:cNvPr>
              <p:cNvSpPr txBox="1"/>
              <p:nvPr/>
            </p:nvSpPr>
            <p:spPr>
              <a:xfrm>
                <a:off x="3787300" y="1996021"/>
                <a:ext cx="219328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Maiti</a:t>
                </a:r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:r>
                  <a:rPr lang="es-MX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Mukherjee</a:t>
                </a:r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(1990); Steiger (1989)</a:t>
                </a:r>
                <a:endParaRPr lang="es-P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610DD080-EDB8-45E2-B4C3-FFE4237D8EF7}"/>
                  </a:ext>
                </a:extLst>
              </p:cNvPr>
              <p:cNvSpPr txBox="1"/>
              <p:nvPr/>
            </p:nvSpPr>
            <p:spPr>
              <a:xfrm>
                <a:off x="3795500" y="5747110"/>
                <a:ext cx="2193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Steiger &amp; </a:t>
                </a:r>
                <a:r>
                  <a:rPr lang="es-MX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Lind</a:t>
                </a:r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(1980)</a:t>
                </a:r>
                <a:endParaRPr lang="es-P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7AA0F9B2-ECBF-48FA-8842-D6BEB49378CD}"/>
                </a:ext>
              </a:extLst>
            </p:cNvPr>
            <p:cNvGrpSpPr/>
            <p:nvPr/>
          </p:nvGrpSpPr>
          <p:grpSpPr>
            <a:xfrm>
              <a:off x="6161293" y="567739"/>
              <a:ext cx="340898" cy="5658247"/>
              <a:chOff x="6161293" y="567739"/>
              <a:chExt cx="340898" cy="5658247"/>
            </a:xfrm>
          </p:grpSpPr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5BA364D8-2F3D-4FB6-9875-13FD3BB21C30}"/>
                  </a:ext>
                </a:extLst>
              </p:cNvPr>
              <p:cNvSpPr txBox="1"/>
              <p:nvPr/>
            </p:nvSpPr>
            <p:spPr>
              <a:xfrm>
                <a:off x="6173326" y="2290736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s-PE" dirty="0"/>
              </a:p>
            </p:txBody>
          </p: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CBB37076-D552-4126-9915-7B58EA9EFD94}"/>
                  </a:ext>
                </a:extLst>
              </p:cNvPr>
              <p:cNvSpPr/>
              <p:nvPr/>
            </p:nvSpPr>
            <p:spPr>
              <a:xfrm>
                <a:off x="6173328" y="567739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32C79123-473E-49BE-9841-3A481324D610}"/>
                  </a:ext>
                </a:extLst>
              </p:cNvPr>
              <p:cNvSpPr/>
              <p:nvPr/>
            </p:nvSpPr>
            <p:spPr>
              <a:xfrm>
                <a:off x="6161294" y="1910860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A4D11D4B-8AF3-4E9D-88DD-14097061D8C5}"/>
                  </a:ext>
                </a:extLst>
              </p:cNvPr>
              <p:cNvSpPr/>
              <p:nvPr/>
            </p:nvSpPr>
            <p:spPr>
              <a:xfrm>
                <a:off x="6161296" y="2934039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C94292FA-92B0-4333-BB7B-3610B8982D59}"/>
                  </a:ext>
                </a:extLst>
              </p:cNvPr>
              <p:cNvSpPr/>
              <p:nvPr/>
            </p:nvSpPr>
            <p:spPr>
              <a:xfrm>
                <a:off x="6173327" y="4116581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A26779DD-9232-4AB1-9C0E-C95004B27F3B}"/>
                  </a:ext>
                </a:extLst>
              </p:cNvPr>
              <p:cNvSpPr/>
              <p:nvPr/>
            </p:nvSpPr>
            <p:spPr>
              <a:xfrm>
                <a:off x="6173327" y="896602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3AF8B21E-5875-4225-B950-40749EAEEB80}"/>
                  </a:ext>
                </a:extLst>
              </p:cNvPr>
              <p:cNvSpPr/>
              <p:nvPr/>
            </p:nvSpPr>
            <p:spPr>
              <a:xfrm>
                <a:off x="6161293" y="2258421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E7BF9452-472E-4871-916C-3E7D0579E701}"/>
                  </a:ext>
                </a:extLst>
              </p:cNvPr>
              <p:cNvSpPr/>
              <p:nvPr/>
            </p:nvSpPr>
            <p:spPr>
              <a:xfrm>
                <a:off x="6161295" y="3281600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1914AB0E-975A-4219-81EE-9B6D58D2ADD9}"/>
                  </a:ext>
                </a:extLst>
              </p:cNvPr>
              <p:cNvSpPr/>
              <p:nvPr/>
            </p:nvSpPr>
            <p:spPr>
              <a:xfrm>
                <a:off x="6161294" y="4464142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B920E75C-B451-4CDB-8E5A-3377BA8E33CF}"/>
                  </a:ext>
                </a:extLst>
              </p:cNvPr>
              <p:cNvSpPr/>
              <p:nvPr/>
            </p:nvSpPr>
            <p:spPr>
              <a:xfrm>
                <a:off x="6173327" y="5549562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8992E863-CEF5-4935-818E-6208BB8142A8}"/>
                  </a:ext>
                </a:extLst>
              </p:cNvPr>
              <p:cNvSpPr/>
              <p:nvPr/>
            </p:nvSpPr>
            <p:spPr>
              <a:xfrm>
                <a:off x="6161294" y="5897123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BF07CC00-35AC-47FE-965F-F7652DDD6AC7}"/>
                </a:ext>
              </a:extLst>
            </p:cNvPr>
            <p:cNvGrpSpPr/>
            <p:nvPr/>
          </p:nvGrpSpPr>
          <p:grpSpPr>
            <a:xfrm>
              <a:off x="6741029" y="0"/>
              <a:ext cx="1545558" cy="6147219"/>
              <a:chOff x="6741029" y="0"/>
              <a:chExt cx="1545558" cy="6147219"/>
            </a:xfrm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BFF6114-C02B-401D-8E50-1A4100A43881}"/>
                  </a:ext>
                </a:extLst>
              </p:cNvPr>
              <p:cNvSpPr txBox="1"/>
              <p:nvPr/>
            </p:nvSpPr>
            <p:spPr>
              <a:xfrm>
                <a:off x="6741030" y="3077794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– 1’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4063E05-142B-4B57-89F4-F97D8F58F776}"/>
                  </a:ext>
                </a:extLst>
              </p:cNvPr>
              <p:cNvSpPr txBox="1"/>
              <p:nvPr/>
            </p:nvSpPr>
            <p:spPr>
              <a:xfrm>
                <a:off x="6741030" y="4260336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– 1’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B04DBF19-5C45-40DB-8B6B-57C10293F19F}"/>
                  </a:ext>
                </a:extLst>
              </p:cNvPr>
              <p:cNvSpPr txBox="1"/>
              <p:nvPr/>
            </p:nvSpPr>
            <p:spPr>
              <a:xfrm>
                <a:off x="6741029" y="0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Rango</a:t>
                </a:r>
                <a:endParaRPr lang="es-PE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70F326EC-09F3-414E-824A-9DDAF31EDB02}"/>
                  </a:ext>
                </a:extLst>
              </p:cNvPr>
              <p:cNvSpPr txBox="1"/>
              <p:nvPr/>
            </p:nvSpPr>
            <p:spPr>
              <a:xfrm>
                <a:off x="6741029" y="2054427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– 1’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832C5DAE-06B1-4AA6-AE60-151E507A2ADC}"/>
                  </a:ext>
                </a:extLst>
              </p:cNvPr>
              <p:cNvSpPr txBox="1"/>
              <p:nvPr/>
            </p:nvSpPr>
            <p:spPr>
              <a:xfrm>
                <a:off x="6741688" y="749848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– 1’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971908E1-FD95-4320-95E9-BF2AA3C91B92}"/>
                  </a:ext>
                </a:extLst>
              </p:cNvPr>
              <p:cNvSpPr txBox="1"/>
              <p:nvPr/>
            </p:nvSpPr>
            <p:spPr>
              <a:xfrm>
                <a:off x="6741029" y="5685554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– 1’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8B1BD042-EE85-4FB1-8A95-7FBDD982515C}"/>
                </a:ext>
              </a:extLst>
            </p:cNvPr>
            <p:cNvGrpSpPr/>
            <p:nvPr/>
          </p:nvGrpSpPr>
          <p:grpSpPr>
            <a:xfrm>
              <a:off x="8166091" y="6238"/>
              <a:ext cx="2129588" cy="6121717"/>
              <a:chOff x="8166091" y="6238"/>
              <a:chExt cx="2129588" cy="6121717"/>
            </a:xfrm>
          </p:grpSpPr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1C325B-9E3D-45D7-ACAC-092C40A0539E}"/>
                  </a:ext>
                </a:extLst>
              </p:cNvPr>
              <p:cNvSpPr txBox="1"/>
              <p:nvPr/>
            </p:nvSpPr>
            <p:spPr>
              <a:xfrm>
                <a:off x="8458435" y="749847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.95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8FF5D0E-2F37-4670-B026-6817EBDC2AE4}"/>
                  </a:ext>
                </a:extLst>
              </p:cNvPr>
              <p:cNvSpPr txBox="1"/>
              <p:nvPr/>
            </p:nvSpPr>
            <p:spPr>
              <a:xfrm>
                <a:off x="8458435" y="2002869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N/A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770EAC9-7953-405B-AD3A-97F5509BC4E9}"/>
                  </a:ext>
                </a:extLst>
              </p:cNvPr>
              <p:cNvSpPr txBox="1"/>
              <p:nvPr/>
            </p:nvSpPr>
            <p:spPr>
              <a:xfrm>
                <a:off x="8458435" y="3023654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.95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6688BC0-2847-456C-8913-4A1A54A32A62}"/>
                  </a:ext>
                </a:extLst>
              </p:cNvPr>
              <p:cNvSpPr txBox="1"/>
              <p:nvPr/>
            </p:nvSpPr>
            <p:spPr>
              <a:xfrm>
                <a:off x="8458435" y="4214611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 .08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54F392D-CCDD-47E7-9AA1-0D2DACA0D414}"/>
                  </a:ext>
                </a:extLst>
              </p:cNvPr>
              <p:cNvSpPr txBox="1"/>
              <p:nvPr/>
            </p:nvSpPr>
            <p:spPr>
              <a:xfrm>
                <a:off x="8166091" y="6238"/>
                <a:ext cx="2129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Punto de corte</a:t>
                </a:r>
                <a:endParaRPr lang="es-PE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FA4AFD1E-B894-4D56-B4A9-67747F4A3479}"/>
                  </a:ext>
                </a:extLst>
              </p:cNvPr>
              <p:cNvSpPr txBox="1"/>
              <p:nvPr/>
            </p:nvSpPr>
            <p:spPr>
              <a:xfrm>
                <a:off x="8458434" y="5666290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 .06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400F5F9C-FEB0-4898-AFE8-E3B2374532DC}"/>
              </a:ext>
            </a:extLst>
          </p:cNvPr>
          <p:cNvGrpSpPr/>
          <p:nvPr/>
        </p:nvGrpSpPr>
        <p:grpSpPr>
          <a:xfrm>
            <a:off x="9496927" y="2042813"/>
            <a:ext cx="2566736" cy="3163639"/>
            <a:chOff x="9079832" y="1556084"/>
            <a:chExt cx="2566736" cy="3163639"/>
          </a:xfrm>
        </p:grpSpPr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EF1B5E01-5368-4A35-8181-61492716E83F}"/>
                </a:ext>
              </a:extLst>
            </p:cNvPr>
            <p:cNvGrpSpPr/>
            <p:nvPr/>
          </p:nvGrpSpPr>
          <p:grpSpPr>
            <a:xfrm>
              <a:off x="9265425" y="1709012"/>
              <a:ext cx="1717406" cy="731833"/>
              <a:chOff x="9265425" y="1709012"/>
              <a:chExt cx="1717406" cy="731833"/>
            </a:xfrm>
          </p:grpSpPr>
          <p:sp>
            <p:nvSpPr>
              <p:cNvPr id="64" name="Rectángulo 63">
                <a:extLst>
                  <a:ext uri="{FF2B5EF4-FFF2-40B4-BE49-F238E27FC236}">
                    <a16:creationId xmlns:a16="http://schemas.microsoft.com/office/drawing/2014/main" id="{81C519B3-B564-495C-B369-2CD8316D3990}"/>
                  </a:ext>
                </a:extLst>
              </p:cNvPr>
              <p:cNvSpPr/>
              <p:nvPr/>
            </p:nvSpPr>
            <p:spPr>
              <a:xfrm>
                <a:off x="9265425" y="1733737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A59CF5A4-381A-4324-9B87-16CA0CDD6B32}"/>
                  </a:ext>
                </a:extLst>
              </p:cNvPr>
              <p:cNvSpPr/>
              <p:nvPr/>
            </p:nvSpPr>
            <p:spPr>
              <a:xfrm>
                <a:off x="9269855" y="2071950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15E3DCFE-75B7-40B3-8EF5-0549A99E90FE}"/>
                  </a:ext>
                </a:extLst>
              </p:cNvPr>
              <p:cNvSpPr txBox="1"/>
              <p:nvPr/>
            </p:nvSpPr>
            <p:spPr>
              <a:xfrm>
                <a:off x="9594288" y="1709012"/>
                <a:ext cx="1388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err="1"/>
                  <a:t>Badness</a:t>
                </a:r>
                <a:endParaRPr lang="es-PE" dirty="0"/>
              </a:p>
            </p:txBody>
          </p:sp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EEA41234-5480-4B25-887F-DB2DDA5344AE}"/>
                  </a:ext>
                </a:extLst>
              </p:cNvPr>
              <p:cNvSpPr txBox="1"/>
              <p:nvPr/>
            </p:nvSpPr>
            <p:spPr>
              <a:xfrm>
                <a:off x="9594288" y="2071513"/>
                <a:ext cx="1388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err="1"/>
                  <a:t>Goodness</a:t>
                </a:r>
                <a:endParaRPr lang="es-PE" dirty="0"/>
              </a:p>
            </p:txBody>
          </p: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D34069F5-DCF7-409A-B1AB-3D16D4C6B3BB}"/>
                </a:ext>
              </a:extLst>
            </p:cNvPr>
            <p:cNvGrpSpPr/>
            <p:nvPr/>
          </p:nvGrpSpPr>
          <p:grpSpPr>
            <a:xfrm>
              <a:off x="9265425" y="3148961"/>
              <a:ext cx="2381143" cy="1570762"/>
              <a:chOff x="9265425" y="3148961"/>
              <a:chExt cx="2381143" cy="1570762"/>
            </a:xfrm>
          </p:grpSpPr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C3C389D0-5A0D-44ED-B734-450CBA814D31}"/>
                  </a:ext>
                </a:extLst>
              </p:cNvPr>
              <p:cNvSpPr/>
              <p:nvPr/>
            </p:nvSpPr>
            <p:spPr>
              <a:xfrm>
                <a:off x="9265425" y="3542586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3DCADE4B-FF00-46B4-AA08-CDE63E1388B7}"/>
                  </a:ext>
                </a:extLst>
              </p:cNvPr>
              <p:cNvSpPr/>
              <p:nvPr/>
            </p:nvSpPr>
            <p:spPr>
              <a:xfrm>
                <a:off x="9265425" y="3933582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15BC6AB7-1824-43E4-8CDD-A5D6A38E4C92}"/>
                  </a:ext>
                </a:extLst>
              </p:cNvPr>
              <p:cNvSpPr/>
              <p:nvPr/>
            </p:nvSpPr>
            <p:spPr>
              <a:xfrm>
                <a:off x="9265425" y="4311031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FE4B444D-273C-48B8-B667-878EF0528824}"/>
                  </a:ext>
                </a:extLst>
              </p:cNvPr>
              <p:cNvSpPr txBox="1"/>
              <p:nvPr/>
            </p:nvSpPr>
            <p:spPr>
              <a:xfrm>
                <a:off x="9594288" y="3487070"/>
                <a:ext cx="1057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Sí</a:t>
                </a:r>
                <a:endParaRPr lang="es-PE" dirty="0"/>
              </a:p>
            </p:txBody>
          </p:sp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CF874542-BEA2-456F-9723-468D6C26F303}"/>
                  </a:ext>
                </a:extLst>
              </p:cNvPr>
              <p:cNvSpPr txBox="1"/>
              <p:nvPr/>
            </p:nvSpPr>
            <p:spPr>
              <a:xfrm>
                <a:off x="9626372" y="3943325"/>
                <a:ext cx="1057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No</a:t>
                </a:r>
                <a:endParaRPr lang="es-PE" dirty="0"/>
              </a:p>
            </p:txBody>
          </p:sp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3FF2E088-EE80-4333-AD87-B070C30C8B1D}"/>
                  </a:ext>
                </a:extLst>
              </p:cNvPr>
              <p:cNvSpPr txBox="1"/>
              <p:nvPr/>
            </p:nvSpPr>
            <p:spPr>
              <a:xfrm>
                <a:off x="9594288" y="4350391"/>
                <a:ext cx="2052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Sí para N pequeños</a:t>
                </a:r>
                <a:endParaRPr lang="es-PE" dirty="0"/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67FD488C-EBD3-431F-A550-64D5D3499008}"/>
                  </a:ext>
                </a:extLst>
              </p:cNvPr>
              <p:cNvSpPr txBox="1"/>
              <p:nvPr/>
            </p:nvSpPr>
            <p:spPr>
              <a:xfrm>
                <a:off x="9279014" y="3148961"/>
                <a:ext cx="1372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u="sng" dirty="0"/>
                  <a:t>Sensible a N</a:t>
                </a:r>
                <a:endParaRPr lang="es-PE" u="sng" dirty="0"/>
              </a:p>
            </p:txBody>
          </p:sp>
        </p:grp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16BABB9C-4B13-4016-AD7B-77BB4680881E}"/>
                </a:ext>
              </a:extLst>
            </p:cNvPr>
            <p:cNvSpPr/>
            <p:nvPr/>
          </p:nvSpPr>
          <p:spPr>
            <a:xfrm>
              <a:off x="9079832" y="1556084"/>
              <a:ext cx="2566736" cy="316363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8912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o 55">
            <a:extLst>
              <a:ext uri="{FF2B5EF4-FFF2-40B4-BE49-F238E27FC236}">
                <a16:creationId xmlns:a16="http://schemas.microsoft.com/office/drawing/2014/main" id="{62594C7B-4B2A-40AE-AAFF-90AD2F5C592D}"/>
              </a:ext>
            </a:extLst>
          </p:cNvPr>
          <p:cNvGrpSpPr/>
          <p:nvPr/>
        </p:nvGrpSpPr>
        <p:grpSpPr>
          <a:xfrm>
            <a:off x="1298867" y="316007"/>
            <a:ext cx="7765466" cy="6225986"/>
            <a:chOff x="1298867" y="316007"/>
            <a:chExt cx="7765466" cy="6225986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975A3C8D-E95E-4CD7-AD39-B571F3DB7F62}"/>
                </a:ext>
              </a:extLst>
            </p:cNvPr>
            <p:cNvGrpSpPr/>
            <p:nvPr/>
          </p:nvGrpSpPr>
          <p:grpSpPr>
            <a:xfrm>
              <a:off x="1298867" y="1037634"/>
              <a:ext cx="1390747" cy="5456370"/>
              <a:chOff x="2530213" y="721627"/>
              <a:chExt cx="1390747" cy="5456370"/>
            </a:xfrm>
          </p:grpSpPr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ACAE4F6-44AA-4286-BCFF-02796673952E}"/>
                  </a:ext>
                </a:extLst>
              </p:cNvPr>
              <p:cNvSpPr txBox="1"/>
              <p:nvPr/>
            </p:nvSpPr>
            <p:spPr>
              <a:xfrm>
                <a:off x="2666116" y="721627"/>
                <a:ext cx="9545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TLI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0ED1AF5E-E525-4FA9-ABC8-9FDC6974CE45}"/>
                  </a:ext>
                </a:extLst>
              </p:cNvPr>
              <p:cNvSpPr txBox="1"/>
              <p:nvPr/>
            </p:nvSpPr>
            <p:spPr>
              <a:xfrm>
                <a:off x="2530213" y="5654777"/>
                <a:ext cx="13907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CFI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FC0323FE-21AC-4EAA-9FE4-A0250D06754B}"/>
                  </a:ext>
                </a:extLst>
              </p:cNvPr>
              <p:cNvSpPr txBox="1"/>
              <p:nvPr/>
            </p:nvSpPr>
            <p:spPr>
              <a:xfrm>
                <a:off x="2539569" y="2995580"/>
                <a:ext cx="10926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IFI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3D8BB543-59EE-4A62-A7EC-3B80402D3EBB}"/>
                  </a:ext>
                </a:extLst>
              </p:cNvPr>
              <p:cNvSpPr txBox="1"/>
              <p:nvPr/>
            </p:nvSpPr>
            <p:spPr>
              <a:xfrm>
                <a:off x="2597050" y="4272725"/>
                <a:ext cx="10926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RNI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96F1BD2F-FF58-41D0-8803-9CFC118C6007}"/>
                  </a:ext>
                </a:extLst>
              </p:cNvPr>
              <p:cNvSpPr txBox="1"/>
              <p:nvPr/>
            </p:nvSpPr>
            <p:spPr>
              <a:xfrm>
                <a:off x="2597051" y="2023650"/>
                <a:ext cx="10926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NFI</a:t>
                </a:r>
                <a:endParaRPr lang="es-PE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6F187FE1-FE07-40C5-93B4-9CFFC0D677EA}"/>
                </a:ext>
              </a:extLst>
            </p:cNvPr>
            <p:cNvGrpSpPr/>
            <p:nvPr/>
          </p:nvGrpSpPr>
          <p:grpSpPr>
            <a:xfrm>
              <a:off x="2555954" y="1006856"/>
              <a:ext cx="2213521" cy="5394815"/>
              <a:chOff x="3787300" y="690849"/>
              <a:chExt cx="2213521" cy="5394815"/>
            </a:xfrm>
          </p:grpSpPr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1E66C06B-A17C-43B3-A9CF-06C00C8831B7}"/>
                  </a:ext>
                </a:extLst>
              </p:cNvPr>
              <p:cNvSpPr txBox="1"/>
              <p:nvPr/>
            </p:nvSpPr>
            <p:spPr>
              <a:xfrm>
                <a:off x="3793126" y="690849"/>
                <a:ext cx="2193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Tucker &amp; Lewis (1973)</a:t>
                </a:r>
                <a:endParaRPr lang="es-P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3D70F8D1-29A0-4107-8AC4-D62284F7CE5B}"/>
                  </a:ext>
                </a:extLst>
              </p:cNvPr>
              <p:cNvSpPr txBox="1"/>
              <p:nvPr/>
            </p:nvSpPr>
            <p:spPr>
              <a:xfrm>
                <a:off x="3795500" y="2965161"/>
                <a:ext cx="21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Bollen (1989); Marsh et al.  (1988)</a:t>
                </a:r>
                <a:endParaRPr lang="es-P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D28E4D04-7FDF-4323-943A-D1CF6D9EE575}"/>
                  </a:ext>
                </a:extLst>
              </p:cNvPr>
              <p:cNvSpPr txBox="1"/>
              <p:nvPr/>
            </p:nvSpPr>
            <p:spPr>
              <a:xfrm>
                <a:off x="3795500" y="4367385"/>
                <a:ext cx="22053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Bentler (1990); McDonald &amp; Marsh (1990)</a:t>
                </a:r>
                <a:endParaRPr lang="es-P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6284D8A2-8E21-42D2-BC91-E63D23B66ECF}"/>
                  </a:ext>
                </a:extLst>
              </p:cNvPr>
              <p:cNvSpPr txBox="1"/>
              <p:nvPr/>
            </p:nvSpPr>
            <p:spPr>
              <a:xfrm>
                <a:off x="3787300" y="1996021"/>
                <a:ext cx="219328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Bentler &amp; </a:t>
                </a:r>
                <a:r>
                  <a:rPr lang="es-MX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Bonett</a:t>
                </a:r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(1980)</a:t>
                </a:r>
                <a:endParaRPr lang="es-P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5D53A221-0926-4D83-9414-B8D0290BA08A}"/>
                  </a:ext>
                </a:extLst>
              </p:cNvPr>
              <p:cNvSpPr txBox="1"/>
              <p:nvPr/>
            </p:nvSpPr>
            <p:spPr>
              <a:xfrm>
                <a:off x="3795500" y="5747110"/>
                <a:ext cx="2193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Bentler (1990)</a:t>
                </a:r>
                <a:endParaRPr lang="es-P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A3DDCCA9-E8B4-40E3-9E24-BFEB946436D1}"/>
                </a:ext>
              </a:extLst>
            </p:cNvPr>
            <p:cNvGrpSpPr/>
            <p:nvPr/>
          </p:nvGrpSpPr>
          <p:grpSpPr>
            <a:xfrm>
              <a:off x="4929947" y="883746"/>
              <a:ext cx="340898" cy="5658247"/>
              <a:chOff x="6161293" y="567739"/>
              <a:chExt cx="340898" cy="5658247"/>
            </a:xfrm>
          </p:grpSpPr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6F64E71D-927B-483E-B496-0ADABA868428}"/>
                  </a:ext>
                </a:extLst>
              </p:cNvPr>
              <p:cNvSpPr txBox="1"/>
              <p:nvPr/>
            </p:nvSpPr>
            <p:spPr>
              <a:xfrm>
                <a:off x="6173326" y="2290736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s-PE" dirty="0"/>
              </a:p>
            </p:txBody>
          </p:sp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138E8985-455B-4478-9993-9E4C61C8E0CC}"/>
                  </a:ext>
                </a:extLst>
              </p:cNvPr>
              <p:cNvSpPr/>
              <p:nvPr/>
            </p:nvSpPr>
            <p:spPr>
              <a:xfrm>
                <a:off x="6173328" y="567739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F17A2DCF-18F8-4F37-AF39-21110706F2E6}"/>
                  </a:ext>
                </a:extLst>
              </p:cNvPr>
              <p:cNvSpPr/>
              <p:nvPr/>
            </p:nvSpPr>
            <p:spPr>
              <a:xfrm>
                <a:off x="6161294" y="1910860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7300D35-5671-4559-A193-A290DEB70060}"/>
                  </a:ext>
                </a:extLst>
              </p:cNvPr>
              <p:cNvSpPr/>
              <p:nvPr/>
            </p:nvSpPr>
            <p:spPr>
              <a:xfrm>
                <a:off x="6161296" y="2934039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CE07C7FD-16EA-46AF-B4C3-28C3D5FE1B65}"/>
                  </a:ext>
                </a:extLst>
              </p:cNvPr>
              <p:cNvSpPr/>
              <p:nvPr/>
            </p:nvSpPr>
            <p:spPr>
              <a:xfrm>
                <a:off x="6173327" y="4116581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0E1EA6F5-6956-484C-823D-F9DE8445BB40}"/>
                  </a:ext>
                </a:extLst>
              </p:cNvPr>
              <p:cNvSpPr/>
              <p:nvPr/>
            </p:nvSpPr>
            <p:spPr>
              <a:xfrm>
                <a:off x="6173327" y="896602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A834E5F8-545B-4FAE-8BF2-3076402302B7}"/>
                  </a:ext>
                </a:extLst>
              </p:cNvPr>
              <p:cNvSpPr/>
              <p:nvPr/>
            </p:nvSpPr>
            <p:spPr>
              <a:xfrm>
                <a:off x="6161293" y="2258421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10720638-D9EB-468D-B5E4-D2C3F0C659CA}"/>
                  </a:ext>
                </a:extLst>
              </p:cNvPr>
              <p:cNvSpPr/>
              <p:nvPr/>
            </p:nvSpPr>
            <p:spPr>
              <a:xfrm>
                <a:off x="6161295" y="3281600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453AD8F9-D800-4828-A9CE-76B4E5438D39}"/>
                  </a:ext>
                </a:extLst>
              </p:cNvPr>
              <p:cNvSpPr/>
              <p:nvPr/>
            </p:nvSpPr>
            <p:spPr>
              <a:xfrm>
                <a:off x="6161294" y="4464142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EE91817A-6E19-4D73-B0EE-F32527FAC059}"/>
                  </a:ext>
                </a:extLst>
              </p:cNvPr>
              <p:cNvSpPr/>
              <p:nvPr/>
            </p:nvSpPr>
            <p:spPr>
              <a:xfrm>
                <a:off x="6173327" y="5549562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E3811334-F294-403E-AD92-0BA7B65545E5}"/>
                  </a:ext>
                </a:extLst>
              </p:cNvPr>
              <p:cNvSpPr/>
              <p:nvPr/>
            </p:nvSpPr>
            <p:spPr>
              <a:xfrm>
                <a:off x="6161294" y="5897123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EE70E44-7A16-4A00-B079-A08704348E41}"/>
                </a:ext>
              </a:extLst>
            </p:cNvPr>
            <p:cNvGrpSpPr/>
            <p:nvPr/>
          </p:nvGrpSpPr>
          <p:grpSpPr>
            <a:xfrm>
              <a:off x="5509683" y="316007"/>
              <a:ext cx="1545558" cy="6147219"/>
              <a:chOff x="6741029" y="0"/>
              <a:chExt cx="1545558" cy="6147219"/>
            </a:xfrm>
          </p:grpSpPr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A46DDB4-9746-4991-B496-D14CC419586F}"/>
                  </a:ext>
                </a:extLst>
              </p:cNvPr>
              <p:cNvSpPr txBox="1"/>
              <p:nvPr/>
            </p:nvSpPr>
            <p:spPr>
              <a:xfrm>
                <a:off x="6741030" y="3077794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0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FF4C5D7-FD5C-45D4-8385-54FC3FF98BA3}"/>
                  </a:ext>
                </a:extLst>
              </p:cNvPr>
              <p:cNvSpPr txBox="1"/>
              <p:nvPr/>
            </p:nvSpPr>
            <p:spPr>
              <a:xfrm>
                <a:off x="6741030" y="4260336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0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3C3CF36-7F9A-40BC-A51F-C6D1DADBE4DD}"/>
                  </a:ext>
                </a:extLst>
              </p:cNvPr>
              <p:cNvSpPr txBox="1"/>
              <p:nvPr/>
            </p:nvSpPr>
            <p:spPr>
              <a:xfrm>
                <a:off x="6741029" y="0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Rango</a:t>
                </a:r>
                <a:endParaRPr lang="es-PE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064CC53-3C3F-415A-91E8-284B5439ED1D}"/>
                  </a:ext>
                </a:extLst>
              </p:cNvPr>
              <p:cNvSpPr txBox="1"/>
              <p:nvPr/>
            </p:nvSpPr>
            <p:spPr>
              <a:xfrm>
                <a:off x="6741029" y="2054427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– 1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EAB3A6A-CA2B-465E-AFE8-09E72EED82A7}"/>
                  </a:ext>
                </a:extLst>
              </p:cNvPr>
              <p:cNvSpPr txBox="1"/>
              <p:nvPr/>
            </p:nvSpPr>
            <p:spPr>
              <a:xfrm>
                <a:off x="6741688" y="749848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– 1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B35AFD1-2E6F-40FC-BF17-C5A16567C4E1}"/>
                  </a:ext>
                </a:extLst>
              </p:cNvPr>
              <p:cNvSpPr txBox="1"/>
              <p:nvPr/>
            </p:nvSpPr>
            <p:spPr>
              <a:xfrm>
                <a:off x="6741029" y="5685554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– 1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C4FF151D-FE0A-4690-A222-4A938EA95295}"/>
                </a:ext>
              </a:extLst>
            </p:cNvPr>
            <p:cNvGrpSpPr/>
            <p:nvPr/>
          </p:nvGrpSpPr>
          <p:grpSpPr>
            <a:xfrm>
              <a:off x="6934745" y="322245"/>
              <a:ext cx="2129588" cy="6121717"/>
              <a:chOff x="8166091" y="6238"/>
              <a:chExt cx="2129588" cy="6121717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A63E31F-305A-41CE-BA26-BD4658D1EC79}"/>
                  </a:ext>
                </a:extLst>
              </p:cNvPr>
              <p:cNvSpPr txBox="1"/>
              <p:nvPr/>
            </p:nvSpPr>
            <p:spPr>
              <a:xfrm>
                <a:off x="8458435" y="749847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.95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39429F2C-5F6D-4E00-A201-8F2850074318}"/>
                  </a:ext>
                </a:extLst>
              </p:cNvPr>
              <p:cNvSpPr txBox="1"/>
              <p:nvPr/>
            </p:nvSpPr>
            <p:spPr>
              <a:xfrm>
                <a:off x="8458435" y="2002869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.95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CBD481D-077D-46C3-8154-4589909D12DD}"/>
                  </a:ext>
                </a:extLst>
              </p:cNvPr>
              <p:cNvSpPr txBox="1"/>
              <p:nvPr/>
            </p:nvSpPr>
            <p:spPr>
              <a:xfrm>
                <a:off x="8458435" y="3023654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.95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5B0B772-3C36-485A-AB92-F4E960407733}"/>
                  </a:ext>
                </a:extLst>
              </p:cNvPr>
              <p:cNvSpPr txBox="1"/>
              <p:nvPr/>
            </p:nvSpPr>
            <p:spPr>
              <a:xfrm>
                <a:off x="8458435" y="4214611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.95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CC78209-990E-47C3-9138-876E8CB3A94C}"/>
                  </a:ext>
                </a:extLst>
              </p:cNvPr>
              <p:cNvSpPr txBox="1"/>
              <p:nvPr/>
            </p:nvSpPr>
            <p:spPr>
              <a:xfrm>
                <a:off x="8166091" y="6238"/>
                <a:ext cx="2129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Punto de corte</a:t>
                </a:r>
                <a:endParaRPr lang="es-PE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D95E71F-66C5-462C-8E65-B27AEC05696A}"/>
                  </a:ext>
                </a:extLst>
              </p:cNvPr>
              <p:cNvSpPr txBox="1"/>
              <p:nvPr/>
            </p:nvSpPr>
            <p:spPr>
              <a:xfrm>
                <a:off x="8458434" y="5666290"/>
                <a:ext cx="1544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.95</a:t>
                </a:r>
                <a:endParaRPr lang="es-P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1824E153-E490-4DD8-8BCA-2FD6EFFF2DAE}"/>
              </a:ext>
            </a:extLst>
          </p:cNvPr>
          <p:cNvGrpSpPr/>
          <p:nvPr/>
        </p:nvGrpSpPr>
        <p:grpSpPr>
          <a:xfrm>
            <a:off x="9444865" y="1541472"/>
            <a:ext cx="2566736" cy="3163639"/>
            <a:chOff x="9079832" y="1556084"/>
            <a:chExt cx="2566736" cy="3163639"/>
          </a:xfrm>
        </p:grpSpPr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6D55F754-A565-4B0C-8DE7-99CAF12214ED}"/>
                </a:ext>
              </a:extLst>
            </p:cNvPr>
            <p:cNvGrpSpPr/>
            <p:nvPr/>
          </p:nvGrpSpPr>
          <p:grpSpPr>
            <a:xfrm>
              <a:off x="9265425" y="1709012"/>
              <a:ext cx="1717406" cy="731833"/>
              <a:chOff x="9265425" y="1709012"/>
              <a:chExt cx="1717406" cy="731833"/>
            </a:xfrm>
          </p:grpSpPr>
          <p:sp>
            <p:nvSpPr>
              <p:cNvPr id="52" name="Rectángulo 51">
                <a:extLst>
                  <a:ext uri="{FF2B5EF4-FFF2-40B4-BE49-F238E27FC236}">
                    <a16:creationId xmlns:a16="http://schemas.microsoft.com/office/drawing/2014/main" id="{92D57C11-03E3-43B9-A842-1A52A9648C94}"/>
                  </a:ext>
                </a:extLst>
              </p:cNvPr>
              <p:cNvSpPr/>
              <p:nvPr/>
            </p:nvSpPr>
            <p:spPr>
              <a:xfrm>
                <a:off x="9265425" y="1733737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62233CCC-9615-49FF-8B42-EEC137C9B391}"/>
                  </a:ext>
                </a:extLst>
              </p:cNvPr>
              <p:cNvSpPr/>
              <p:nvPr/>
            </p:nvSpPr>
            <p:spPr>
              <a:xfrm>
                <a:off x="9269855" y="2071950"/>
                <a:ext cx="328863" cy="328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9C4F0C16-9DFD-4F09-9AA6-0B089627061E}"/>
                  </a:ext>
                </a:extLst>
              </p:cNvPr>
              <p:cNvSpPr txBox="1"/>
              <p:nvPr/>
            </p:nvSpPr>
            <p:spPr>
              <a:xfrm>
                <a:off x="9594288" y="1709012"/>
                <a:ext cx="1388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err="1"/>
                  <a:t>Badness</a:t>
                </a:r>
                <a:endParaRPr lang="es-PE" dirty="0"/>
              </a:p>
            </p:txBody>
          </p:sp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54DD9336-8FA6-472E-9A42-C7B84AD4FCFA}"/>
                  </a:ext>
                </a:extLst>
              </p:cNvPr>
              <p:cNvSpPr txBox="1"/>
              <p:nvPr/>
            </p:nvSpPr>
            <p:spPr>
              <a:xfrm>
                <a:off x="9594288" y="2071513"/>
                <a:ext cx="1388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err="1"/>
                  <a:t>Goodness</a:t>
                </a:r>
                <a:endParaRPr lang="es-PE" dirty="0"/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2A7E1B04-9350-44CD-BD78-FB749076B165}"/>
                </a:ext>
              </a:extLst>
            </p:cNvPr>
            <p:cNvGrpSpPr/>
            <p:nvPr/>
          </p:nvGrpSpPr>
          <p:grpSpPr>
            <a:xfrm>
              <a:off x="9265425" y="3148961"/>
              <a:ext cx="2381143" cy="1570762"/>
              <a:chOff x="9265425" y="3148961"/>
              <a:chExt cx="2381143" cy="1570762"/>
            </a:xfrm>
          </p:grpSpPr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3B60CB9E-7219-48F5-81A3-1CDB5AC29D40}"/>
                  </a:ext>
                </a:extLst>
              </p:cNvPr>
              <p:cNvSpPr/>
              <p:nvPr/>
            </p:nvSpPr>
            <p:spPr>
              <a:xfrm>
                <a:off x="9265425" y="3542586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9BAD3E92-BB9C-44FB-9B1F-51F9C55A365E}"/>
                  </a:ext>
                </a:extLst>
              </p:cNvPr>
              <p:cNvSpPr/>
              <p:nvPr/>
            </p:nvSpPr>
            <p:spPr>
              <a:xfrm>
                <a:off x="9265425" y="3933582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466F865D-7AF2-4DD4-BFB0-A219E1A1AA11}"/>
                  </a:ext>
                </a:extLst>
              </p:cNvPr>
              <p:cNvSpPr/>
              <p:nvPr/>
            </p:nvSpPr>
            <p:spPr>
              <a:xfrm>
                <a:off x="9265425" y="4311031"/>
                <a:ext cx="328863" cy="3288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5956938A-C79C-4351-AEB3-0C8F63B69795}"/>
                  </a:ext>
                </a:extLst>
              </p:cNvPr>
              <p:cNvSpPr txBox="1"/>
              <p:nvPr/>
            </p:nvSpPr>
            <p:spPr>
              <a:xfrm>
                <a:off x="9594288" y="3487070"/>
                <a:ext cx="1057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Sí</a:t>
                </a:r>
                <a:endParaRPr lang="es-PE" dirty="0"/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6E47C65B-5A37-4ECC-9537-72ED4B24EA2F}"/>
                  </a:ext>
                </a:extLst>
              </p:cNvPr>
              <p:cNvSpPr txBox="1"/>
              <p:nvPr/>
            </p:nvSpPr>
            <p:spPr>
              <a:xfrm>
                <a:off x="9626372" y="3943325"/>
                <a:ext cx="1057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No</a:t>
                </a:r>
                <a:endParaRPr lang="es-PE" dirty="0"/>
              </a:p>
            </p:txBody>
          </p:sp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0ECE5AB3-49F6-4328-A32F-215568EA4976}"/>
                  </a:ext>
                </a:extLst>
              </p:cNvPr>
              <p:cNvSpPr txBox="1"/>
              <p:nvPr/>
            </p:nvSpPr>
            <p:spPr>
              <a:xfrm>
                <a:off x="9594288" y="4350391"/>
                <a:ext cx="2052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Sí para N pequeños</a:t>
                </a:r>
                <a:endParaRPr lang="es-PE" dirty="0"/>
              </a:p>
            </p:txBody>
          </p: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2D0B270-28AC-4787-9A16-0BA6EE7E3F5B}"/>
                  </a:ext>
                </a:extLst>
              </p:cNvPr>
              <p:cNvSpPr txBox="1"/>
              <p:nvPr/>
            </p:nvSpPr>
            <p:spPr>
              <a:xfrm>
                <a:off x="9279014" y="3148961"/>
                <a:ext cx="1372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u="sng" dirty="0"/>
                  <a:t>Sensible a N</a:t>
                </a:r>
                <a:endParaRPr lang="es-PE" u="sng" dirty="0"/>
              </a:p>
            </p:txBody>
          </p:sp>
        </p:grp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2C4EE20A-C60F-4242-8458-4BEE29CD6610}"/>
                </a:ext>
              </a:extLst>
            </p:cNvPr>
            <p:cNvSpPr/>
            <p:nvPr/>
          </p:nvSpPr>
          <p:spPr>
            <a:xfrm>
              <a:off x="9079832" y="1556084"/>
              <a:ext cx="2566736" cy="316363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57" name="CuadroTexto 56">
            <a:extLst>
              <a:ext uri="{FF2B5EF4-FFF2-40B4-BE49-F238E27FC236}">
                <a16:creationId xmlns:a16="http://schemas.microsoft.com/office/drawing/2014/main" id="{E1380954-8D9A-4A03-9A22-B9141FFCFBE4}"/>
              </a:ext>
            </a:extLst>
          </p:cNvPr>
          <p:cNvSpPr txBox="1"/>
          <p:nvPr/>
        </p:nvSpPr>
        <p:spPr>
          <a:xfrm>
            <a:off x="9272337" y="5504888"/>
            <a:ext cx="2919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West, Taylor &amp; Wu (En Hoyle, 2012)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46412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74376E6-2996-4E1A-B176-1AFDFA5EA6BC}"/>
                  </a:ext>
                </a:extLst>
              </p:cNvPr>
              <p:cNvSpPr txBox="1"/>
              <p:nvPr/>
            </p:nvSpPr>
            <p:spPr>
              <a:xfrm>
                <a:off x="1346480" y="810126"/>
                <a:ext cx="4964179" cy="1133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200" i="1" smtClean="0">
                          <a:latin typeface="Cambria Math" panose="02040503050406030204" pitchFamily="18" charset="0"/>
                        </a:rPr>
                        <m:t>𝐶𝐹𝐼</m:t>
                      </m:r>
                      <m:r>
                        <a:rPr lang="es-PE" sz="320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s-PE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PE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m:rPr>
                                  <m:sty m:val="p"/>
                                </m:rPr>
                                <a:rPr lang="es-MX" sz="3200" b="0" i="0" smtClean="0">
                                  <a:latin typeface="Cambria Math" panose="02040503050406030204" pitchFamily="18" charset="0"/>
                                </a:rPr>
                                <m:t>el</m:t>
                              </m:r>
                            </m:sub>
                            <m:sup>
                              <m: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PE" sz="32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PE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PE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m:rPr>
                                  <m:sty m:val="p"/>
                                </m:rPr>
                                <a:rPr lang="es-MX" sz="3200" b="0" i="0" smtClean="0">
                                  <a:latin typeface="Cambria Math" panose="02040503050406030204" pitchFamily="18" charset="0"/>
                                </a:rPr>
                                <m:t>el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s-PE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𝑛𝑢𝑙𝑙</m:t>
                              </m:r>
                            </m:sub>
                            <m:sup>
                              <m: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PE" sz="32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PE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PE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𝑛𝑢𝑙𝑙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74376E6-2996-4E1A-B176-1AFDFA5EA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480" y="810126"/>
                <a:ext cx="4964179" cy="1133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84B1B42-F862-42C0-AF53-F4F3E6F1E193}"/>
                  </a:ext>
                </a:extLst>
              </p:cNvPr>
              <p:cNvSpPr txBox="1"/>
              <p:nvPr/>
            </p:nvSpPr>
            <p:spPr>
              <a:xfrm>
                <a:off x="1346480" y="2945871"/>
                <a:ext cx="5289910" cy="1455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200" i="1" smtClean="0">
                          <a:latin typeface="Cambria Math" panose="02040503050406030204" pitchFamily="18" charset="0"/>
                        </a:rPr>
                        <m:t>𝑅𝑀𝑆𝐸𝐴</m:t>
                      </m:r>
                      <m:r>
                        <a:rPr lang="es-PE" sz="32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PE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PE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PE" sz="32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PE" sz="32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PE" sz="3200" i="1" smtClean="0"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  <m:sup>
                                  <m:r>
                                    <a:rPr lang="es-PE" sz="3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PE" sz="32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32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PE" sz="3200" i="1" smtClean="0"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s-PE" sz="32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320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PE" sz="320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s-PE" sz="32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PE" sz="32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32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PE" sz="3200" i="1" smtClean="0"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84B1B42-F862-42C0-AF53-F4F3E6F1E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480" y="2945871"/>
                <a:ext cx="5289910" cy="1455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5AF4F40-1CA6-4C00-91F1-C646790EA4D4}"/>
                  </a:ext>
                </a:extLst>
              </p:cNvPr>
              <p:cNvSpPr txBox="1"/>
              <p:nvPr/>
            </p:nvSpPr>
            <p:spPr>
              <a:xfrm>
                <a:off x="1346480" y="5402986"/>
                <a:ext cx="7132786" cy="1455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200" b="0" i="1" smtClean="0">
                          <a:latin typeface="Cambria Math" panose="02040503050406030204" pitchFamily="18" charset="0"/>
                        </a:rPr>
                        <m:t>𝑆𝑅𝑀𝑅</m:t>
                      </m:r>
                      <m:r>
                        <a:rPr lang="es-MX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s-MX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MX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s-MX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MX" sz="3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lang="es-MX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MX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s-MX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s-MX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MX" sz="32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5"/>
                                        </m:rPr>
                                        <a:rPr lang="es-MX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s-MX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s-MX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MX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32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32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s-MX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MX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s-MX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MX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s-MX" sz="32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s-MX" sz="32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d>
                                        <m:dPr>
                                          <m:ctrlPr>
                                            <a:rPr lang="es-MX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MX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32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3200" i="1">
                                                  <a:latin typeface="Cambria Math" panose="02040503050406030204" pitchFamily="18" charset="0"/>
                                                </a:rPr>
                                                <m:t>𝑖𝑖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s-MX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32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3200" i="1">
                                                  <a:latin typeface="Cambria Math" panose="02040503050406030204" pitchFamily="18" charset="0"/>
                                                </a:rPr>
                                                <m:t>𝑗𝑗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num>
                            <m:den>
                              <m: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  <m:t>+1)/2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5AF4F40-1CA6-4C00-91F1-C646790EA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480" y="5402986"/>
                <a:ext cx="7132786" cy="1455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55FD4A97-4518-4C39-89B9-7E0FE412CE85}"/>
              </a:ext>
            </a:extLst>
          </p:cNvPr>
          <p:cNvSpPr txBox="1"/>
          <p:nvPr/>
        </p:nvSpPr>
        <p:spPr>
          <a:xfrm>
            <a:off x="1346480" y="208547"/>
            <a:ext cx="397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u="sng" dirty="0"/>
              <a:t>Comparative fit index</a:t>
            </a:r>
            <a:endParaRPr lang="es-PE" sz="2400" b="1" u="sng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E67A1BE-ACCA-40EB-AB3F-04C548B5365E}"/>
              </a:ext>
            </a:extLst>
          </p:cNvPr>
          <p:cNvSpPr txBox="1"/>
          <p:nvPr/>
        </p:nvSpPr>
        <p:spPr>
          <a:xfrm>
            <a:off x="1346480" y="2484206"/>
            <a:ext cx="550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u="sng" dirty="0"/>
              <a:t>Root mean </a:t>
            </a:r>
            <a:r>
              <a:rPr lang="es-MX" sz="2400" b="1" u="sng" dirty="0" err="1"/>
              <a:t>square</a:t>
            </a:r>
            <a:r>
              <a:rPr lang="es-MX" sz="2400" b="1" u="sng" dirty="0"/>
              <a:t> error </a:t>
            </a:r>
            <a:r>
              <a:rPr lang="es-MX" sz="2400" b="1" u="sng" dirty="0" err="1"/>
              <a:t>of</a:t>
            </a:r>
            <a:r>
              <a:rPr lang="es-MX" sz="2400" b="1" u="sng" dirty="0"/>
              <a:t> </a:t>
            </a:r>
            <a:r>
              <a:rPr lang="es-MX" sz="2400" b="1" u="sng" dirty="0" err="1"/>
              <a:t>approximation</a:t>
            </a:r>
            <a:endParaRPr lang="es-PE" sz="2400" b="1"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D7953A-6F99-482A-8F1F-B802F7507CD3}"/>
              </a:ext>
            </a:extLst>
          </p:cNvPr>
          <p:cNvSpPr txBox="1"/>
          <p:nvPr/>
        </p:nvSpPr>
        <p:spPr>
          <a:xfrm>
            <a:off x="1346480" y="4963064"/>
            <a:ext cx="550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u="sng" dirty="0"/>
              <a:t>Standardized </a:t>
            </a:r>
            <a:r>
              <a:rPr lang="es-MX" sz="2400" b="1" u="sng" dirty="0" err="1"/>
              <a:t>root</a:t>
            </a:r>
            <a:r>
              <a:rPr lang="es-MX" sz="2400" b="1" u="sng" dirty="0"/>
              <a:t> mean </a:t>
            </a:r>
            <a:r>
              <a:rPr lang="es-MX" sz="2400" b="1" u="sng" dirty="0" err="1"/>
              <a:t>square</a:t>
            </a:r>
            <a:r>
              <a:rPr lang="es-MX" sz="2400" b="1" u="sng" dirty="0"/>
              <a:t> residual</a:t>
            </a:r>
            <a:endParaRPr lang="es-PE" sz="2400" b="1" u="sng" dirty="0"/>
          </a:p>
        </p:txBody>
      </p:sp>
    </p:spTree>
    <p:extLst>
      <p:ext uri="{BB962C8B-B14F-4D97-AF65-F5344CB8AC3E}">
        <p14:creationId xmlns:p14="http://schemas.microsoft.com/office/powerpoint/2010/main" val="251069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F7A62-4AA2-4FBB-AF90-B1514046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estimación de parámetros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74052E-A84A-413F-A66F-76F1FEC3C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SEM se ejecuta desde el </a:t>
            </a:r>
            <a:r>
              <a:rPr lang="es-MX" b="1" dirty="0"/>
              <a:t>método iterativo</a:t>
            </a:r>
            <a:r>
              <a:rPr lang="es-MX" dirty="0"/>
              <a:t>.</a:t>
            </a:r>
          </a:p>
          <a:p>
            <a:r>
              <a:rPr lang="es-MX" dirty="0"/>
              <a:t>El proceso </a:t>
            </a:r>
            <a:r>
              <a:rPr lang="es-MX" b="1" dirty="0"/>
              <a:t>inicia con una solución inicial </a:t>
            </a:r>
            <a:r>
              <a:rPr lang="es-MX" dirty="0"/>
              <a:t>hasta que la </a:t>
            </a:r>
            <a:r>
              <a:rPr lang="es-MX" b="1" dirty="0"/>
              <a:t>discrepancia se hace mínima</a:t>
            </a:r>
            <a:r>
              <a:rPr lang="es-MX" dirty="0"/>
              <a:t>.</a:t>
            </a:r>
          </a:p>
          <a:p>
            <a:r>
              <a:rPr lang="es-MX" dirty="0"/>
              <a:t>Cuando se llega a un determinado mínimo, el método iterativo se detiene porque se alcanzó la </a:t>
            </a:r>
            <a:r>
              <a:rPr lang="es-MX" b="1" dirty="0"/>
              <a:t>convergencia</a:t>
            </a:r>
            <a:r>
              <a:rPr lang="es-MX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78671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12836-D0EA-4783-8FF0-564F5EC4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Estimadores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AFB34C-3009-471B-B86B-0A421BD8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5" y="1283368"/>
            <a:ext cx="11266097" cy="5338917"/>
          </a:xfrm>
        </p:spPr>
        <p:txBody>
          <a:bodyPr>
            <a:normAutofit fontScale="70000" lnSpcReduction="20000"/>
          </a:bodyPr>
          <a:lstStyle/>
          <a:p>
            <a:r>
              <a:rPr lang="es-MX" b="1" dirty="0"/>
              <a:t>Máxima verosimilitud (ML)</a:t>
            </a:r>
          </a:p>
          <a:p>
            <a:pPr lvl="1"/>
            <a:r>
              <a:rPr lang="es-MX" dirty="0"/>
              <a:t>Requiere variable continua y normalidad multivariada inferencial.</a:t>
            </a:r>
          </a:p>
          <a:p>
            <a:pPr lvl="1"/>
            <a:r>
              <a:rPr lang="es-MX" dirty="0"/>
              <a:t>ML es </a:t>
            </a:r>
            <a:r>
              <a:rPr lang="es-MX" dirty="0" err="1"/>
              <a:t>asimptóticamente</a:t>
            </a:r>
            <a:r>
              <a:rPr lang="es-MX" dirty="0"/>
              <a:t> consistente, insesgado y eficiente.</a:t>
            </a:r>
          </a:p>
          <a:p>
            <a:r>
              <a:rPr lang="es-MX" b="1" dirty="0"/>
              <a:t>Máxima verosimilitud robusta (MLR)</a:t>
            </a:r>
          </a:p>
          <a:p>
            <a:pPr lvl="1"/>
            <a:r>
              <a:rPr lang="es-MX" dirty="0"/>
              <a:t>Requiere variable continua y es robusta la no-normalidad multivariada inferencial.</a:t>
            </a:r>
          </a:p>
          <a:p>
            <a:pPr lvl="1"/>
            <a:endParaRPr lang="es-MX" dirty="0"/>
          </a:p>
          <a:p>
            <a:pPr marL="457200" lvl="1" indent="0" algn="r">
              <a:buNone/>
            </a:pPr>
            <a:r>
              <a:rPr lang="es-MX" dirty="0"/>
              <a:t>(Brown, 2015; Kline, 2016; </a:t>
            </a:r>
            <a:r>
              <a:rPr lang="es-MX" dirty="0" err="1"/>
              <a:t>Muthén</a:t>
            </a:r>
            <a:r>
              <a:rPr lang="es-MX" dirty="0"/>
              <a:t> &amp; </a:t>
            </a:r>
            <a:r>
              <a:rPr lang="es-MX" dirty="0" err="1"/>
              <a:t>Muthén</a:t>
            </a:r>
            <a:r>
              <a:rPr lang="es-MX" dirty="0"/>
              <a:t>, 2017)</a:t>
            </a:r>
          </a:p>
          <a:p>
            <a:pPr lvl="1"/>
            <a:endParaRPr lang="es-MX" dirty="0"/>
          </a:p>
          <a:p>
            <a:r>
              <a:rPr lang="es-MX" b="1" dirty="0"/>
              <a:t>Mínimos cuadrados ponderados (WLS)</a:t>
            </a:r>
          </a:p>
          <a:p>
            <a:pPr lvl="1"/>
            <a:r>
              <a:rPr lang="es-MX" dirty="0"/>
              <a:t>Alternativa para variable ordinal.</a:t>
            </a:r>
          </a:p>
          <a:p>
            <a:pPr lvl="1"/>
            <a:r>
              <a:rPr lang="es-MX" dirty="0"/>
              <a:t>Aplicable distribuciones sin normalidad multivariada inferencial.</a:t>
            </a:r>
          </a:p>
          <a:p>
            <a:pPr lvl="1"/>
            <a:r>
              <a:rPr lang="es-MX" dirty="0"/>
              <a:t>Las correlaciones calculadas consideran la métrica de las variables observables (no deseable).</a:t>
            </a:r>
          </a:p>
          <a:p>
            <a:pPr lvl="1"/>
            <a:r>
              <a:rPr lang="es-MX" dirty="0"/>
              <a:t>Para una aceptable performance se requieren muestras grandes (N &gt; 1000).</a:t>
            </a:r>
          </a:p>
          <a:p>
            <a:endParaRPr lang="es-MX" dirty="0"/>
          </a:p>
          <a:p>
            <a:r>
              <a:rPr lang="es-MX" b="1" dirty="0"/>
              <a:t>Métodos robustos (variables ordinales)</a:t>
            </a:r>
          </a:p>
          <a:p>
            <a:pPr lvl="1"/>
            <a:r>
              <a:rPr lang="es-MX" dirty="0"/>
              <a:t>Usan procedimientos de cálculo alternativo.</a:t>
            </a:r>
          </a:p>
          <a:p>
            <a:pPr lvl="1"/>
            <a:r>
              <a:rPr lang="es-MX" dirty="0"/>
              <a:t>WLSM y WLSMV en MPLUS y R (</a:t>
            </a:r>
            <a:r>
              <a:rPr lang="es-MX" dirty="0" err="1"/>
              <a:t>lavaan</a:t>
            </a:r>
            <a:r>
              <a:rPr lang="es-MX" dirty="0"/>
              <a:t>) y DWLS en LISREL.</a:t>
            </a:r>
          </a:p>
          <a:p>
            <a:pPr lvl="1"/>
            <a:endParaRPr lang="es-MX" dirty="0"/>
          </a:p>
          <a:p>
            <a:pPr marL="457200" lvl="1" indent="0" algn="r">
              <a:buNone/>
            </a:pPr>
            <a:r>
              <a:rPr lang="es-MX" dirty="0"/>
              <a:t>(</a:t>
            </a:r>
            <a:r>
              <a:rPr lang="es-MX" dirty="0" err="1"/>
              <a:t>Lei</a:t>
            </a:r>
            <a:r>
              <a:rPr lang="es-MX" dirty="0"/>
              <a:t> &amp; Wu, 2012, en R. Hoyle; </a:t>
            </a:r>
            <a:r>
              <a:rPr lang="es-MX" dirty="0" err="1"/>
              <a:t>Finney</a:t>
            </a:r>
            <a:r>
              <a:rPr lang="es-MX" dirty="0"/>
              <a:t> &amp; </a:t>
            </a:r>
            <a:r>
              <a:rPr lang="es-MX" dirty="0" err="1"/>
              <a:t>DiStefano</a:t>
            </a:r>
            <a:r>
              <a:rPr lang="es-MX" dirty="0"/>
              <a:t>, 2013, en Hancock; Brown, 2015)</a:t>
            </a:r>
          </a:p>
        </p:txBody>
      </p:sp>
    </p:spTree>
    <p:extLst>
      <p:ext uri="{BB962C8B-B14F-4D97-AF65-F5344CB8AC3E}">
        <p14:creationId xmlns:p14="http://schemas.microsoft.com/office/powerpoint/2010/main" val="121579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92F04-6334-4857-9DAA-656C8D6C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Mediación y moderación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BBAE13-660A-4925-AC7D-D28EF90B3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Cuando la investigación avanza, ya no basta con analizar la relación simple entre una variable independiente (x) y una dependiente (y).</a:t>
            </a:r>
          </a:p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</a:rPr>
              <a:t>Análisis de mediación: </a:t>
            </a:r>
            <a:r>
              <a:rPr lang="es-MX" i="1" dirty="0">
                <a:solidFill>
                  <a:schemeClr val="accent1">
                    <a:lumMod val="75000"/>
                  </a:schemeClr>
                </a:solidFill>
              </a:rPr>
              <a:t>Cómo</a:t>
            </a:r>
            <a:r>
              <a:rPr lang="es-MX" dirty="0"/>
              <a:t> o </a:t>
            </a:r>
            <a:r>
              <a:rPr lang="es-MX" i="1" dirty="0">
                <a:solidFill>
                  <a:schemeClr val="accent1">
                    <a:lumMod val="75000"/>
                  </a:schemeClr>
                </a:solidFill>
              </a:rPr>
              <a:t>Por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MX" i="1" dirty="0">
                <a:solidFill>
                  <a:schemeClr val="accent1">
                    <a:lumMod val="75000"/>
                  </a:schemeClr>
                </a:solidFill>
              </a:rPr>
              <a:t>qué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MX" dirty="0"/>
              <a:t>(procesos, mecanismos) se produce el efecto.</a:t>
            </a:r>
          </a:p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</a:rPr>
              <a:t>Análisis de moderación: </a:t>
            </a:r>
            <a:r>
              <a:rPr lang="es-MX" i="1" dirty="0">
                <a:solidFill>
                  <a:schemeClr val="accent1">
                    <a:lumMod val="75000"/>
                  </a:schemeClr>
                </a:solidFill>
              </a:rPr>
              <a:t>Cuándo</a:t>
            </a:r>
            <a:r>
              <a:rPr lang="es-MX" dirty="0"/>
              <a:t> o </a:t>
            </a:r>
            <a:r>
              <a:rPr lang="es-MX" i="1" dirty="0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MX" i="1" dirty="0">
                <a:solidFill>
                  <a:schemeClr val="accent1">
                    <a:lumMod val="75000"/>
                  </a:schemeClr>
                </a:solidFill>
              </a:rPr>
              <a:t>Qué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MX" dirty="0"/>
              <a:t>situaciones se produce el efecto (bajo qué circunstancias se produce el efecto).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62617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6C2C95-4462-477F-A9FD-CC6C6412A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"/>
          <a:stretch/>
        </p:blipFill>
        <p:spPr>
          <a:xfrm>
            <a:off x="1220537" y="316523"/>
            <a:ext cx="9750926" cy="59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15C698-9072-4EC9-B804-008181075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"/>
          <a:stretch/>
        </p:blipFill>
        <p:spPr>
          <a:xfrm>
            <a:off x="1395186" y="0"/>
            <a:ext cx="9401628" cy="630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938F4-424B-4C07-BF9F-D11F6353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Bootstrap</a:t>
            </a:r>
            <a:endParaRPr lang="es-PE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B9B46B6-6337-44B7-9E52-502A582496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3139278"/>
              </p:ext>
            </p:extLst>
          </p:nvPr>
        </p:nvGraphicFramePr>
        <p:xfrm>
          <a:off x="1670050" y="1825625"/>
          <a:ext cx="9683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68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7BFC4-334E-4A0B-AE9C-7013BC6F2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Métodos de Bootstrap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34D162-2688-49FB-B8FE-DE945FF51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9772" y="1825625"/>
            <a:ext cx="9684027" cy="4254333"/>
          </a:xfrm>
        </p:spPr>
        <p:txBody>
          <a:bodyPr>
            <a:normAutofit/>
          </a:bodyPr>
          <a:lstStyle/>
          <a:p>
            <a:r>
              <a:rPr lang="es-MX" sz="4400" dirty="0"/>
              <a:t>Lo 3 métodos de </a:t>
            </a:r>
            <a:r>
              <a:rPr lang="es-MX" sz="4400" dirty="0" err="1"/>
              <a:t>Bootstrapping</a:t>
            </a:r>
            <a:r>
              <a:rPr lang="es-MX" sz="4400" dirty="0"/>
              <a:t>:</a:t>
            </a:r>
          </a:p>
          <a:p>
            <a:pPr lvl="1"/>
            <a:r>
              <a:rPr lang="es-MX" sz="4000" dirty="0" err="1"/>
              <a:t>Percentile</a:t>
            </a:r>
            <a:r>
              <a:rPr lang="es-MX" sz="4000" dirty="0"/>
              <a:t> Bootstrap</a:t>
            </a:r>
          </a:p>
          <a:p>
            <a:pPr lvl="1"/>
            <a:r>
              <a:rPr lang="es-MX" sz="4000" dirty="0"/>
              <a:t>Bias-Corrected y </a:t>
            </a:r>
            <a:r>
              <a:rPr lang="es-MX" sz="4000" dirty="0" err="1"/>
              <a:t>Accelerated</a:t>
            </a:r>
            <a:r>
              <a:rPr lang="es-MX" sz="4000" dirty="0"/>
              <a:t> CI Bootstrap</a:t>
            </a:r>
          </a:p>
          <a:p>
            <a:pPr lvl="1"/>
            <a:r>
              <a:rPr lang="es-MX" sz="4000" dirty="0"/>
              <a:t>Bootstrap </a:t>
            </a:r>
            <a:r>
              <a:rPr lang="es-MX" sz="4000" dirty="0" err="1"/>
              <a:t>Student’s</a:t>
            </a:r>
            <a:r>
              <a:rPr lang="es-MX" sz="4000" dirty="0"/>
              <a:t> </a:t>
            </a:r>
            <a:r>
              <a:rPr lang="es-MX" sz="4000" i="1" dirty="0"/>
              <a:t>t</a:t>
            </a:r>
            <a:endParaRPr lang="es-PE" sz="4000" i="1" dirty="0"/>
          </a:p>
        </p:txBody>
      </p:sp>
    </p:spTree>
    <p:extLst>
      <p:ext uri="{BB962C8B-B14F-4D97-AF65-F5344CB8AC3E}">
        <p14:creationId xmlns:p14="http://schemas.microsoft.com/office/powerpoint/2010/main" val="3921586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558AB-510D-4E4F-B21E-74DAF6D5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Percentile</a:t>
            </a:r>
            <a:r>
              <a:rPr lang="es-MX" dirty="0"/>
              <a:t> Bootstrap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F00B48A-BDAB-4D8B-8772-0D8B40BF26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3986" y="1253330"/>
                <a:ext cx="9684027" cy="5604669"/>
              </a:xfrm>
            </p:spPr>
            <p:txBody>
              <a:bodyPr>
                <a:normAutofit/>
              </a:bodyPr>
              <a:lstStyle/>
              <a:p>
                <a:r>
                  <a:rPr lang="es-MX" sz="2000" dirty="0"/>
                  <a:t>Es el intervalo entre los percentiles</a:t>
                </a:r>
              </a:p>
              <a:p>
                <a:pPr marL="0" indent="0">
                  <a:buNone/>
                </a:pPr>
                <a:r>
                  <a:rPr lang="es-MX" sz="2400" dirty="0"/>
                  <a:t>	</a:t>
                </a:r>
                <a:r>
                  <a:rPr lang="en-US" sz="2400" dirty="0"/>
                  <a:t>100×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 ˄  100×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s-PE" sz="2400" dirty="0"/>
              </a:p>
              <a:p>
                <a:pPr marL="0" indent="0">
                  <a:buNone/>
                </a:pPr>
                <a:r>
                  <a:rPr lang="es-MX" sz="2000" dirty="0"/>
                  <a:t>de la distribución de los estimaciones de </a:t>
                </a:r>
                <a:r>
                  <a:rPr lang="el-GR" sz="2000" dirty="0"/>
                  <a:t>θ</a:t>
                </a:r>
                <a:r>
                  <a:rPr lang="es-MX" sz="2000" dirty="0"/>
                  <a:t> obtenidas en un </a:t>
                </a:r>
                <a:r>
                  <a:rPr lang="es-MX" sz="2000" dirty="0" err="1"/>
                  <a:t>remuestreo</a:t>
                </a:r>
                <a:r>
                  <a:rPr lang="es-MX" sz="2000" dirty="0"/>
                  <a:t>, donde </a:t>
                </a:r>
                <a:r>
                  <a:rPr lang="el-GR" sz="2000" dirty="0"/>
                  <a:t>θ</a:t>
                </a:r>
                <a:r>
                  <a:rPr lang="es-MX" sz="2000" dirty="0"/>
                  <a:t> representa un parámetro de interés 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PE" sz="2000" dirty="0"/>
                  <a:t> es el nivel de significancia (</a:t>
                </a:r>
                <a:r>
                  <a:rPr lang="el-GR" sz="2000" dirty="0"/>
                  <a:t>α = 0.05 </a:t>
                </a:r>
                <a:r>
                  <a:rPr lang="es-PE" sz="2000" dirty="0"/>
                  <a:t>para 95% </a:t>
                </a:r>
                <a:r>
                  <a:rPr lang="es-PE" sz="2000" dirty="0" err="1"/>
                  <a:t>CIs</a:t>
                </a:r>
                <a:r>
                  <a:rPr lang="es-PE" sz="2000" dirty="0"/>
                  <a:t>).</a:t>
                </a:r>
              </a:p>
              <a:p>
                <a:r>
                  <a:rPr lang="es-PE" sz="2000" dirty="0"/>
                  <a:t>El percentil de </a:t>
                </a:r>
                <a:r>
                  <a:rPr lang="el-GR" sz="2000" dirty="0"/>
                  <a:t>θ</a:t>
                </a:r>
                <a:r>
                  <a:rPr lang="es-MX" sz="2000" dirty="0"/>
                  <a:t> se obtiene de la siguiente manera: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s-MX" sz="2000" dirty="0"/>
                  <a:t>Se generan B muestras de Bootstrap aleatorio.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s-MX" sz="2000" dirty="0"/>
                  <a:t>Se calcula un parámetro estimado para cada muestra de Bootstrap.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s-MX" sz="2000" dirty="0"/>
                  <a:t>Se ordenan de mayor a menor todos los parámetros estimados del Bootstrap B.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s-MX" sz="2000" dirty="0"/>
                  <a:t>El CI se construye con la siguiente ecuación: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P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PE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𝑙𝑜𝑤𝑒𝑟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𝑙𝑖𝑚𝑖𝑡</m:t>
                              </m:r>
                            </m:sub>
                          </m:sSub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PE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𝑢𝑝𝑝𝑒𝑟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𝑙𝑖𝑚𝑖𝑡</m:t>
                              </m:r>
                            </m:sub>
                          </m:sSub>
                        </m:e>
                      </m:d>
                      <m:r>
                        <a:rPr lang="es-PE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P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PE" sz="2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PE" sz="20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PE" sz="20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PE" sz="20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s-PE" sz="200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PE" sz="2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PE" sz="2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PE" sz="20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PE" sz="20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PE" sz="20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s-PE" sz="200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PE" sz="2000" dirty="0"/>
              </a:p>
              <a:p>
                <a:pPr marL="457200" lvl="1" indent="0">
                  <a:buNone/>
                </a:pPr>
                <a:r>
                  <a:rPr lang="es-PE" sz="2000" dirty="0"/>
                  <a:t>Donde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PE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s-PE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PE" sz="20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s-PE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s-PE" sz="200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PE" sz="2000" dirty="0"/>
                  <a:t> = </a:t>
                </a:r>
                <a:r>
                  <a:rPr lang="es-PE" sz="2000" dirty="0" err="1"/>
                  <a:t>jth</a:t>
                </a:r>
                <a:r>
                  <a:rPr lang="es-PE" sz="2000" dirty="0"/>
                  <a:t> cuantil (</a:t>
                </a:r>
                <a:r>
                  <a:rPr lang="es-PE" sz="2000" dirty="0" err="1"/>
                  <a:t>lower</a:t>
                </a:r>
                <a:r>
                  <a:rPr lang="es-PE" sz="2000" dirty="0"/>
                  <a:t> </a:t>
                </a:r>
                <a:r>
                  <a:rPr lang="es-PE" sz="2000" dirty="0" err="1"/>
                  <a:t>limit</a:t>
                </a:r>
                <a:r>
                  <a:rPr lang="es-PE" sz="2000" dirty="0"/>
                  <a:t>) 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PE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s-PE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PE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s-PE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s-PE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PE" sz="2000" dirty="0"/>
                  <a:t> = </a:t>
                </a:r>
                <a:r>
                  <a:rPr lang="es-PE" sz="2000" dirty="0" err="1"/>
                  <a:t>kth</a:t>
                </a:r>
                <a:r>
                  <a:rPr lang="es-PE" sz="2000" dirty="0"/>
                  <a:t> cuantil (</a:t>
                </a:r>
                <a:r>
                  <a:rPr lang="es-PE" sz="2000" dirty="0" err="1"/>
                  <a:t>upper</a:t>
                </a:r>
                <a:r>
                  <a:rPr lang="es-PE" sz="2000" dirty="0"/>
                  <a:t> </a:t>
                </a:r>
                <a:r>
                  <a:rPr lang="es-PE" sz="2000" dirty="0" err="1"/>
                  <a:t>limit</a:t>
                </a:r>
                <a:r>
                  <a:rPr lang="es-PE" sz="2000" dirty="0"/>
                  <a:t>):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s-PE" sz="200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s-PE" sz="20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E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E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E" sz="20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s-PE" sz="2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s-PE" sz="200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s-PE" sz="20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s-PE" sz="2000" dirty="0"/>
                  <a:t> , </a:t>
                </a:r>
                <a14:m>
                  <m:oMath xmlns:m="http://schemas.openxmlformats.org/officeDocument/2006/math">
                    <m:r>
                      <a:rPr lang="es-PE" sz="20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E" sz="20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E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PE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E" sz="200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s-PE" sz="20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E" sz="20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s-PE" sz="2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s-PE" sz="200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s-PE" sz="20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s-PE" sz="2000" dirty="0"/>
              </a:p>
              <a:p>
                <a:pPr marL="457200" lvl="1" indent="0">
                  <a:buNone/>
                </a:pPr>
                <a:r>
                  <a:rPr lang="es-PE" sz="2000" dirty="0"/>
                  <a:t>Ejemplo: 1000 muestras de </a:t>
                </a:r>
                <a:r>
                  <a:rPr lang="es-PE" sz="2000" dirty="0" err="1"/>
                  <a:t>Percentile</a:t>
                </a:r>
                <a:r>
                  <a:rPr lang="es-PE" sz="2000" dirty="0"/>
                  <a:t> Bootstrap con 95% CI está entre los cuantiles 25 y 975 de los parámetros estimados.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F00B48A-BDAB-4D8B-8772-0D8B40BF26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3986" y="1253330"/>
                <a:ext cx="9684027" cy="5604669"/>
              </a:xfrm>
              <a:blipFill>
                <a:blip r:embed="rId3"/>
                <a:stretch>
                  <a:fillRect l="-693" t="-1197" r="-18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1590A6F2-1A61-4191-A85E-1C881DD5CE9F}"/>
              </a:ext>
            </a:extLst>
          </p:cNvPr>
          <p:cNvSpPr txBox="1"/>
          <p:nvPr/>
        </p:nvSpPr>
        <p:spPr>
          <a:xfrm>
            <a:off x="0" y="6368716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(</a:t>
            </a:r>
            <a:r>
              <a:rPr lang="es-MX" dirty="0" err="1"/>
              <a:t>Efron</a:t>
            </a:r>
            <a:r>
              <a:rPr lang="es-MX" dirty="0"/>
              <a:t>, 1982)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2408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1DD08-0D28-45D5-8A68-4D7828DB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Bias-Corrected and </a:t>
            </a:r>
            <a:r>
              <a:rPr lang="es-MX" dirty="0" err="1"/>
              <a:t>Accelerated</a:t>
            </a:r>
            <a:r>
              <a:rPr lang="es-MX" dirty="0"/>
              <a:t> Bootstrap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D223784-3FC3-4FB4-A745-5A7A662C6A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9772" y="1234440"/>
                <a:ext cx="9684027" cy="5623559"/>
              </a:xfrm>
            </p:spPr>
            <p:txBody>
              <a:bodyPr>
                <a:normAutofit/>
              </a:bodyPr>
              <a:lstStyle/>
              <a:p>
                <a:r>
                  <a:rPr lang="es-MX" dirty="0"/>
                  <a:t>Corrige el sesgo y la asimetría de las estimaciones de los parámetros del Bootstrap CI, incorporando un factor de corrección de sesgo (</a:t>
                </a:r>
                <a:r>
                  <a:rPr lang="es-MX" dirty="0" err="1"/>
                  <a:t>bias-correction</a:t>
                </a:r>
                <a:r>
                  <a:rPr lang="es-MX" dirty="0"/>
                  <a:t>) y un factor de aceleración (</a:t>
                </a:r>
                <a:r>
                  <a:rPr lang="es-MX" dirty="0" err="1"/>
                  <a:t>Efrom</a:t>
                </a:r>
                <a:r>
                  <a:rPr lang="es-MX" dirty="0"/>
                  <a:t>, 1987; </a:t>
                </a:r>
                <a:r>
                  <a:rPr lang="es-MX" dirty="0" err="1"/>
                  <a:t>Efron</a:t>
                </a:r>
                <a:r>
                  <a:rPr lang="es-MX" dirty="0"/>
                  <a:t> &amp; </a:t>
                </a:r>
                <a:r>
                  <a:rPr lang="es-MX" dirty="0" err="1"/>
                  <a:t>Tibshirani</a:t>
                </a:r>
                <a:r>
                  <a:rPr lang="es-MX" dirty="0"/>
                  <a:t>, 1993).</a:t>
                </a:r>
              </a:p>
              <a:p>
                <a:r>
                  <a:rPr lang="es-MX" dirty="0"/>
                  <a:t>El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MX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s-MX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E" dirty="0"/>
                  <a:t> </a:t>
                </a:r>
                <a:r>
                  <a:rPr lang="es-MX" dirty="0"/>
                  <a:t>se estima como la proporción de los bootstrap estimados menores al parámetro original estimado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MX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MX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PE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s-PE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PE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P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i="1" smtClean="0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p>
                          <m:r>
                            <a:rPr lang="es-PE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s-P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PE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s-P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P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PE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PE" i="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s-PE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s-PE" i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s-P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PE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s-PE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PE" dirty="0"/>
              </a:p>
              <a:p>
                <a:r>
                  <a:rPr lang="es-PE" dirty="0"/>
                  <a:t>Donde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p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E" dirty="0"/>
                  <a:t> es la función inversa a la distribución acumulativa normal estándar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E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i="1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p>
                        <m:r>
                          <a:rPr lang="es-PE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E" dirty="0"/>
                  <a:t> </a:t>
                </a:r>
                <a:r>
                  <a:rPr lang="el-GR" dirty="0"/>
                  <a:t>(0.975) = 1.96</a:t>
                </a:r>
                <a:r>
                  <a:rPr lang="es-PE" dirty="0"/>
                  <a:t>). El factor de aceleración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P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s-PE" dirty="0"/>
                  <a:t> se estima a través de un </a:t>
                </a:r>
                <a:r>
                  <a:rPr lang="es-PE" dirty="0" err="1"/>
                  <a:t>resampleo</a:t>
                </a:r>
                <a:r>
                  <a:rPr lang="es-PE" dirty="0"/>
                  <a:t> </a:t>
                </a:r>
                <a:r>
                  <a:rPr lang="es-PE" dirty="0" err="1"/>
                  <a:t>jackknife</a:t>
                </a:r>
                <a:r>
                  <a:rPr lang="es-PE" dirty="0"/>
                  <a:t>, generando </a:t>
                </a:r>
                <a:r>
                  <a:rPr lang="es-PE" i="1" dirty="0"/>
                  <a:t>n</a:t>
                </a:r>
                <a:r>
                  <a:rPr lang="es-PE" dirty="0"/>
                  <a:t> réplicas de la muestra original, donde </a:t>
                </a:r>
                <a:r>
                  <a:rPr lang="es-PE" i="1" dirty="0"/>
                  <a:t>n</a:t>
                </a:r>
                <a:r>
                  <a:rPr lang="es-PE" dirty="0"/>
                  <a:t> es el número de observaciones en la muestra.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D223784-3FC3-4FB4-A745-5A7A662C6A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9772" y="1234440"/>
                <a:ext cx="9684027" cy="5623559"/>
              </a:xfrm>
              <a:blipFill>
                <a:blip r:embed="rId2"/>
                <a:stretch>
                  <a:fillRect l="-1134" t="-1844" r="-441" b="-43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8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83446-91B2-4B73-8DE7-03684A96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Remuestreo</a:t>
            </a:r>
            <a:r>
              <a:rPr lang="es-MX" dirty="0"/>
              <a:t> </a:t>
            </a:r>
            <a:r>
              <a:rPr lang="es-MX" dirty="0" err="1"/>
              <a:t>Jackknife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A571182-D2B3-4895-BCD3-0AF7702C66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9772" y="1234440"/>
                <a:ext cx="9684027" cy="562355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MX" dirty="0"/>
                  <a:t>Consta en ‘dejar fuera’ </a:t>
                </a:r>
                <a:r>
                  <a:rPr lang="es-MX" i="1" dirty="0"/>
                  <a:t>n</a:t>
                </a:r>
                <a:r>
                  <a:rPr lang="es-MX" dirty="0"/>
                  <a:t> casos de acuerdo al avance en el número de observaciones de la muestra.</a:t>
                </a:r>
              </a:p>
              <a:p>
                <a:r>
                  <a:rPr lang="es-MX" dirty="0"/>
                  <a:t>Ej. La primera réplica se obtiene dejando fuera el primer caso (i=1), el segundo, dejando fuera el segundo  caso (i=2), etc. Hasta obtener </a:t>
                </a:r>
                <a:r>
                  <a:rPr lang="es-MX" i="1" dirty="0"/>
                  <a:t>n </a:t>
                </a:r>
                <a:r>
                  <a:rPr lang="es-MX" dirty="0"/>
                  <a:t>muestras de tamaño </a:t>
                </a:r>
                <a:r>
                  <a:rPr lang="es-MX" i="1" dirty="0"/>
                  <a:t>n-1.</a:t>
                </a:r>
              </a:p>
              <a:p>
                <a:r>
                  <a:rPr lang="es-MX" u="sng" dirty="0"/>
                  <a:t>Promedio de las estimaciones </a:t>
                </a:r>
                <a:r>
                  <a:rPr lang="es-MX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MX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d>
                          <m:dPr>
                            <m:ctrlPr>
                              <a:rPr lang="es-MX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</m:oMath>
                </a14:m>
                <a:r>
                  <a:rPr lang="es-MX" dirty="0"/>
                  <a:t>):</a:t>
                </a:r>
              </a:p>
              <a:p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PE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PE" sz="24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d>
                            <m:dPr>
                              <m:ctrlPr>
                                <a:rPr lang="es-PE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24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sub>
                      </m:sSub>
                      <m:r>
                        <a:rPr lang="es-PE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es-PE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PE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PE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s-PE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sz="2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PE" sz="240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PE" sz="240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d>
                                    <m:dPr>
                                      <m:ctrlPr>
                                        <a:rPr lang="es-PE" sz="240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PE" sz="24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PE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</m:sSub>
                            </m:num>
                            <m:den>
                              <m:r>
                                <a:rPr lang="es-PE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PE" dirty="0"/>
              </a:p>
              <a:p>
                <a:r>
                  <a:rPr lang="es-PE" u="sng" dirty="0"/>
                  <a:t>Aceleración del factor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P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s-PE" dirty="0"/>
                  <a:t>:</a:t>
                </a:r>
              </a:p>
              <a:p>
                <a:endParaRPr lang="es-P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P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P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s-PE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grow m:val="on"/>
                              <m:ctrlPr>
                                <a:rPr lang="es-PE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PE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PE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PE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PE" i="1" smtClean="0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PE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PE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s-PE" i="1" smtClean="0">
                                              <a:latin typeface="Cambria Math" panose="02040503050406030204" pitchFamily="18" charset="0"/>
                                            </a:rPr>
                                            <m:t>⋅1</m:t>
                                          </m:r>
                                        </m:sub>
                                      </m:sSub>
                                      <m:r>
                                        <a:rPr lang="es-PE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PE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PE" i="1" smtClean="0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PE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d>
                                            <m:dPr>
                                              <m:ctrlPr>
                                                <a:rPr lang="es-PE" i="1" smtClean="0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PE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s-PE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PE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s-P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s-PE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s-PE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grow m:val="on"/>
                                      <m:ctrlPr>
                                        <a:rPr lang="es-PE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PE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PE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PE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s-PE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PE" i="1" smtClean="0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PE" i="1" smtClean="0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s-PE" i="1" smtClean="0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s-P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d>
                                                    <m:dPr>
                                                      <m:ctrlPr>
                                                        <a:rPr lang="es-PE" i="1" smtClean="0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s-P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⋅</m:t>
                                                      </m:r>
                                                    </m:e>
                                                  </m:d>
                                                </m:sub>
                                              </m:sSub>
                                              <m:r>
                                                <a:rPr lang="es-PE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PE" i="1" smtClean="0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s-PE" i="1" smtClean="0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s-P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d>
                                                    <m:dPr>
                                                      <m:ctrlPr>
                                                        <a:rPr lang="es-PE" i="1" smtClean="0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s-P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s-P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PE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s-PE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PE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s-PE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A571182-D2B3-4895-BCD3-0AF7702C66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9772" y="1234440"/>
                <a:ext cx="9684027" cy="5623559"/>
              </a:xfrm>
              <a:blipFill>
                <a:blip r:embed="rId2"/>
                <a:stretch>
                  <a:fillRect l="-882" t="-249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743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4FF3BC2-2CD5-4DD3-96EC-603FE382375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000442" y="944880"/>
                <a:ext cx="10191115" cy="4968240"/>
              </a:xfrm>
            </p:spPr>
            <p:txBody>
              <a:bodyPr/>
              <a:lstStyle/>
              <a:p>
                <a:r>
                  <a:rPr lang="es-MX" dirty="0"/>
                  <a:t>Con los valores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s-PE" dirty="0"/>
                  <a:t> 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PE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s-PE" dirty="0"/>
                  <a:t>, se pueden calcular los 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PE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PE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PE" i="1" dirty="0" smtClean="0">
                          <a:latin typeface="Cambria Math" panose="02040503050406030204" pitchFamily="18" charset="0"/>
                        </a:rPr>
                        <m:t>𝛷</m:t>
                      </m:r>
                      <m:d>
                        <m:dPr>
                          <m:begChr m:val="{"/>
                          <m:endChr m:val="}"/>
                          <m:ctrlPr>
                            <a:rPr lang="es-P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PE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PE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PE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PE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PE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PE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PE" i="1" dirty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PE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PE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PE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PE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s-PE" i="1" dirty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s-PE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PE" i="1" dirty="0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s-PE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s-PE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s-PE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PE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s-PE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PE" i="1" dirty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PE" i="1" dirty="0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PE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PE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s-PE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s-PE" i="1" dirty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s-PE" i="1" dirty="0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s-PE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s-PE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num>
                                            <m:den>
                                              <m:r>
                                                <a:rPr lang="es-PE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s-PE" dirty="0"/>
              </a:p>
              <a:p>
                <a:pPr marL="0" indent="0">
                  <a:buNone/>
                </a:pPr>
                <a:endParaRPr lang="es-P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PE" i="1" dirty="0" smtClean="0">
                          <a:latin typeface="Cambria Math" panose="02040503050406030204" pitchFamily="18" charset="0"/>
                        </a:rPr>
                        <m:t>𝛷</m:t>
                      </m:r>
                      <m:d>
                        <m:dPr>
                          <m:begChr m:val="{"/>
                          <m:endChr m:val="}"/>
                          <m:ctrlPr>
                            <a:rPr lang="es-P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PE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PE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PE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PE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PE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PE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PE" i="1" dirty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PE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PE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PE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PE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s-PE" i="1" dirty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s-PE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MX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s-PE" i="1" dirty="0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s-PE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s-PE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s-PE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PE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s-PE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PE" i="1" dirty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PE" i="1" dirty="0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PE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PE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s-PE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s-PE" i="1" dirty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s-PE" i="1" dirty="0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MX" b="0" i="1" dirty="0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s-PE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s-PE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num>
                                            <m:den>
                                              <m:r>
                                                <a:rPr lang="es-PE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s-PE" dirty="0"/>
              </a:p>
              <a:p>
                <a:r>
                  <a:rPr lang="es-PE" dirty="0"/>
                  <a:t>Aquí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E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s-PE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s-P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E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s-P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s-PE" dirty="0"/>
                  <a:t> es el percentil </a:t>
                </a:r>
                <a14:m>
                  <m:oMath xmlns:m="http://schemas.openxmlformats.org/officeDocument/2006/math">
                    <m:r>
                      <a:rPr lang="es-PE" i="1" smtClean="0">
                        <a:latin typeface="Cambria Math" panose="02040503050406030204" pitchFamily="18" charset="0"/>
                      </a:rPr>
                      <m:t>100×</m:t>
                    </m:r>
                    <m:d>
                      <m:dPr>
                        <m:ctrlPr>
                          <a:rPr lang="es-P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E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E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s-PE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s-PE" dirty="0"/>
                  <a:t> punto de una distribución normal estándar (</a:t>
                </a:r>
                <a:r>
                  <a:rPr lang="es-PE" i="1" dirty="0"/>
                  <a:t>z</a:t>
                </a:r>
                <a:r>
                  <a:rPr lang="es-PE" baseline="30000" dirty="0"/>
                  <a:t>(.05/2)</a:t>
                </a:r>
                <a:r>
                  <a:rPr lang="es-PE" dirty="0"/>
                  <a:t> = −1.96). De esta manera, el CI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E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PE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s-PE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PE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s-PE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s-PE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PE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s-PE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s-PE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PE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s-P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PE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s-PE" dirty="0"/>
                  <a:t> se construye con los 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P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PE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P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PE" dirty="0"/>
                  <a:t> multiplicados por el número de muestras Bootstrap: </a:t>
                </a:r>
                <a14:m>
                  <m:oMath xmlns:m="http://schemas.openxmlformats.org/officeDocument/2006/math">
                    <m:r>
                      <a:rPr lang="es-PE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s-P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E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s-PE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PE" dirty="0"/>
                  <a:t> y </a:t>
                </a:r>
                <a14:m>
                  <m:oMath xmlns:m="http://schemas.openxmlformats.org/officeDocument/2006/math">
                    <m:r>
                      <a:rPr lang="es-PE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P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E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s-PE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PE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4FF3BC2-2CD5-4DD3-96EC-603FE3823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000442" y="944880"/>
                <a:ext cx="10191115" cy="4968240"/>
              </a:xfrm>
              <a:blipFill>
                <a:blip r:embed="rId2"/>
                <a:stretch>
                  <a:fillRect l="-1077" t="-196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443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DAC7E-9591-48C8-AC74-CA147C69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Bootstrap </a:t>
            </a:r>
            <a:r>
              <a:rPr lang="es-MX" dirty="0" err="1"/>
              <a:t>Student’s</a:t>
            </a:r>
            <a:r>
              <a:rPr lang="es-MX" dirty="0"/>
              <a:t> </a:t>
            </a:r>
            <a:r>
              <a:rPr lang="es-MX" i="1" dirty="0"/>
              <a:t>t</a:t>
            </a:r>
            <a:endParaRPr lang="es-PE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C30F078-CC38-4CFA-A399-669DFA071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9772" y="1264920"/>
                <a:ext cx="9684027" cy="5593080"/>
              </a:xfrm>
            </p:spPr>
            <p:txBody>
              <a:bodyPr>
                <a:normAutofit/>
              </a:bodyPr>
              <a:lstStyle/>
              <a:p>
                <a:r>
                  <a:rPr lang="es-MX" dirty="0"/>
                  <a:t>Se asume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s-MX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s-MX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MX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s-MX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𝑠𝑒</m:t>
                            </m:r>
                          </m:e>
                        </m:acc>
                      </m:den>
                    </m:f>
                  </m:oMath>
                </a14:m>
                <a:r>
                  <a:rPr lang="es-PE" dirty="0"/>
                  <a:t> es aproximadamente una distribución de </a:t>
                </a:r>
                <a:r>
                  <a:rPr lang="es-PE" i="1" dirty="0"/>
                  <a:t>t, </a:t>
                </a:r>
                <a:r>
                  <a:rPr lang="es-PE" dirty="0"/>
                  <a:t>donde</a:t>
                </a:r>
                <a:r>
                  <a:rPr lang="es-PE" i="1" dirty="0"/>
                  <a:t> </a:t>
                </a:r>
                <a:r>
                  <a:rPr lang="el-GR" dirty="0"/>
                  <a:t>θ</a:t>
                </a:r>
                <a:r>
                  <a:rPr lang="es-MX" dirty="0"/>
                  <a:t> es un parámetro,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PE" dirty="0"/>
                  <a:t> es un estimado del parámetro 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𝑠𝑒</m:t>
                        </m:r>
                      </m:e>
                    </m:acc>
                  </m:oMath>
                </a14:m>
                <a:r>
                  <a:rPr lang="es-PE" dirty="0"/>
                  <a:t> es el error estándar del parámetro.</a:t>
                </a:r>
              </a:p>
              <a:p>
                <a:r>
                  <a:rPr lang="es-PE" dirty="0"/>
                  <a:t>El CI para un cierto nivel de </a:t>
                </a:r>
                <a14:m>
                  <m:oMath xmlns:m="http://schemas.openxmlformats.org/officeDocument/2006/math">
                    <m:r>
                      <a:rPr lang="es-PE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PE" dirty="0"/>
                  <a:t> (</a:t>
                </a:r>
                <a:r>
                  <a:rPr lang="da-DK" dirty="0"/>
                  <a:t>α = 0.05 para 95% CIs</a:t>
                </a:r>
                <a:r>
                  <a:rPr lang="es-PE" dirty="0"/>
                  <a:t>) dentro de un Bootstrap </a:t>
                </a:r>
                <a:r>
                  <a:rPr lang="es-PE" dirty="0" err="1"/>
                  <a:t>Student’s</a:t>
                </a:r>
                <a:r>
                  <a:rPr lang="es-PE" dirty="0"/>
                  <a:t> </a:t>
                </a:r>
                <a:r>
                  <a:rPr lang="es-PE" i="1" dirty="0"/>
                  <a:t>t, </a:t>
                </a:r>
                <a:r>
                  <a:rPr lang="es-PE" dirty="0"/>
                  <a:t>se construye de la siguiente manera:</a:t>
                </a:r>
              </a:p>
              <a:p>
                <a:endParaRPr lang="es-P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PE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s-PE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PE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s-PE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PE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PE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s-PE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bSup>
                          <m:r>
                            <a:rPr lang="es-PE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s-MX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MX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</m:e>
                          </m:acc>
                          <m:r>
                            <a:rPr lang="es-MX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s-PE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s-PE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s-PE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PE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s-PE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s-PE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PE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s-PE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bSup>
                          <m:r>
                            <a:rPr lang="es-PE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s-MX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MX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s-PE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𝑠𝑒</m:t>
                        </m:r>
                      </m:e>
                    </m:acc>
                  </m:oMath>
                </a14:m>
                <a:r>
                  <a:rPr lang="es-PE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𝑠𝑒</m:t>
                        </m:r>
                      </m:e>
                    </m:acc>
                    <m:r>
                      <a:rPr lang="es-MX" i="1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P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E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s-PE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PE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s-PE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s-PE" dirty="0"/>
                  <a:t> -&gt; Error estándar de cada Bootstrap estimado.</a:t>
                </a:r>
              </a:p>
              <a:p>
                <a:r>
                  <a:rPr lang="es-PE" dirty="0"/>
                  <a:t>Nótese que no tiene ninguna característica para ajustar los intervalos de confianza (</a:t>
                </a:r>
                <a:r>
                  <a:rPr lang="es-PE" dirty="0" err="1"/>
                  <a:t>CIs</a:t>
                </a:r>
                <a:r>
                  <a:rPr lang="es-PE" dirty="0"/>
                  <a:t>), teniendo en cuenta cualquier otro tipo de desviación desde la distribución </a:t>
                </a:r>
                <a:r>
                  <a:rPr lang="es-PE" i="1" dirty="0"/>
                  <a:t>t.</a:t>
                </a:r>
                <a:endParaRPr lang="es-PE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C30F078-CC38-4CFA-A399-669DFA071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9772" y="1264920"/>
                <a:ext cx="9684027" cy="5593080"/>
              </a:xfrm>
              <a:blipFill>
                <a:blip r:embed="rId2"/>
                <a:stretch>
                  <a:fillRect l="-1134" r="-63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094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117075C-D54C-4837-9CA4-A3B926DA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534" y="0"/>
            <a:ext cx="8440616" cy="63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5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55B0716-21AB-4A66-BE00-ADE61EA9CC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822"/>
          <a:stretch/>
        </p:blipFill>
        <p:spPr>
          <a:xfrm>
            <a:off x="4162425" y="481263"/>
            <a:ext cx="3867150" cy="612775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1D95EBA-5451-486A-B029-16953721B069}"/>
              </a:ext>
            </a:extLst>
          </p:cNvPr>
          <p:cNvSpPr/>
          <p:nvPr/>
        </p:nvSpPr>
        <p:spPr>
          <a:xfrm>
            <a:off x="1171074" y="1203158"/>
            <a:ext cx="1347537" cy="134753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Soledad</a:t>
            </a:r>
            <a:endParaRPr lang="es-PE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31DBB6-DE73-4C27-8DDA-FBC26C03117F}"/>
              </a:ext>
            </a:extLst>
          </p:cNvPr>
          <p:cNvSpPr/>
          <p:nvPr/>
        </p:nvSpPr>
        <p:spPr>
          <a:xfrm>
            <a:off x="962525" y="3858126"/>
            <a:ext cx="1796716" cy="17967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Agresividad</a:t>
            </a:r>
            <a:endParaRPr lang="es-PE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ECF791F-0216-413E-BC65-34C39D95F167}"/>
              </a:ext>
            </a:extLst>
          </p:cNvPr>
          <p:cNvCxnSpPr>
            <a:stCxn id="5" idx="6"/>
            <a:endCxn id="4" idx="1"/>
          </p:cNvCxnSpPr>
          <p:nvPr/>
        </p:nvCxnSpPr>
        <p:spPr>
          <a:xfrm>
            <a:off x="2518611" y="1876927"/>
            <a:ext cx="1643814" cy="166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E59418F-74EB-483C-BDFF-33B4112B7DB8}"/>
              </a:ext>
            </a:extLst>
          </p:cNvPr>
          <p:cNvCxnSpPr>
            <a:stCxn id="6" idx="6"/>
            <a:endCxn id="4" idx="1"/>
          </p:cNvCxnSpPr>
          <p:nvPr/>
        </p:nvCxnSpPr>
        <p:spPr>
          <a:xfrm flipV="1">
            <a:off x="2759241" y="3545138"/>
            <a:ext cx="1403184" cy="121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943A3BAD-CE02-4D5B-896E-76A0F97B584F}"/>
              </a:ext>
            </a:extLst>
          </p:cNvPr>
          <p:cNvSpPr/>
          <p:nvPr/>
        </p:nvSpPr>
        <p:spPr>
          <a:xfrm>
            <a:off x="9545053" y="481263"/>
            <a:ext cx="2069432" cy="20694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Masculino, Femenino o no binario</a:t>
            </a:r>
            <a:endParaRPr lang="es-PE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12348E7-C990-4809-8D33-ED88421663EB}"/>
              </a:ext>
            </a:extLst>
          </p:cNvPr>
          <p:cNvSpPr/>
          <p:nvPr/>
        </p:nvSpPr>
        <p:spPr>
          <a:xfrm>
            <a:off x="9545053" y="3858126"/>
            <a:ext cx="2069432" cy="20694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Introvertidos o extravertidos</a:t>
            </a:r>
            <a:endParaRPr lang="es-PE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BC1F8F9-9D1C-4D26-9783-7C78E82DEF34}"/>
              </a:ext>
            </a:extLst>
          </p:cNvPr>
          <p:cNvCxnSpPr>
            <a:stCxn id="11" idx="2"/>
            <a:endCxn id="4" idx="3"/>
          </p:cNvCxnSpPr>
          <p:nvPr/>
        </p:nvCxnSpPr>
        <p:spPr>
          <a:xfrm flipH="1">
            <a:off x="8029575" y="1515979"/>
            <a:ext cx="1515478" cy="2029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27E5742-41DD-4569-9DCC-3FB2DEB903DD}"/>
              </a:ext>
            </a:extLst>
          </p:cNvPr>
          <p:cNvCxnSpPr>
            <a:stCxn id="12" idx="2"/>
            <a:endCxn id="4" idx="3"/>
          </p:cNvCxnSpPr>
          <p:nvPr/>
        </p:nvCxnSpPr>
        <p:spPr>
          <a:xfrm flipH="1" flipV="1">
            <a:off x="8029575" y="3545138"/>
            <a:ext cx="1515478" cy="134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69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230AC0-B3EE-4050-A0B6-0DC36031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24" y="881783"/>
            <a:ext cx="10583752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5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221CBB-AEBB-45D6-8E99-C298B6A78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1700973" y="1"/>
            <a:ext cx="8790054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6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16D7C3-B79A-40BE-8884-D21E24AA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689" y="0"/>
            <a:ext cx="8456622" cy="63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50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F71E35-CF97-4F52-8854-EBF851BD7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12" y="0"/>
            <a:ext cx="8395776" cy="63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6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8B81F6-B0E2-4FE0-8A0C-15EA9D98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146"/>
            <a:ext cx="7295956" cy="40277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5C7DE9-8A61-4797-9968-4968596B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813" y="0"/>
            <a:ext cx="4894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10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F27CA0-1D4C-4DA4-A216-7878D132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39" y="605117"/>
            <a:ext cx="9699921" cy="56477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8AAF3A0-B3F3-4130-985A-DDD24A2E2580}"/>
              </a:ext>
            </a:extLst>
          </p:cNvPr>
          <p:cNvSpPr/>
          <p:nvPr/>
        </p:nvSpPr>
        <p:spPr>
          <a:xfrm>
            <a:off x="1658471" y="4007224"/>
            <a:ext cx="7915835" cy="3675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0751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BF950A-07FD-4DE6-A002-DAE688188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58" y="0"/>
            <a:ext cx="9089084" cy="627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70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0C49B0-4C94-499B-89EA-E5E01950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94" y="782762"/>
            <a:ext cx="11300011" cy="54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86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C992BE-9EF6-4DF6-A7A1-BCC458A4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471" y="0"/>
            <a:ext cx="7191058" cy="62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22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442C2C-55DB-45DD-86DE-359C5B961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4" b="98814" l="355" r="98313">
                        <a14:foregroundMark x1="13766" y1="16251" x2="28952" y2="15896"/>
                        <a14:foregroundMark x1="28952" y1="15896" x2="85879" y2="24437"/>
                        <a14:foregroundMark x1="85879" y1="24437" x2="90231" y2="30012"/>
                        <a14:foregroundMark x1="90231" y1="30012" x2="91030" y2="40095"/>
                        <a14:foregroundMark x1="91030" y1="40095" x2="84813" y2="49585"/>
                        <a14:foregroundMark x1="84813" y1="49585" x2="71226" y2="54330"/>
                        <a14:foregroundMark x1="71226" y1="54330" x2="26288" y2="58956"/>
                        <a14:foregroundMark x1="26288" y1="58956" x2="12966" y2="65836"/>
                        <a14:foregroundMark x1="12966" y1="65836" x2="10657" y2="73072"/>
                        <a14:foregroundMark x1="10657" y1="73072" x2="16696" y2="80190"/>
                        <a14:foregroundMark x1="16696" y1="80190" x2="58348" y2="87189"/>
                        <a14:foregroundMark x1="58348" y1="87189" x2="61634" y2="86358"/>
                        <a14:foregroundMark x1="9236" y1="6643" x2="3641" y2="34164"/>
                        <a14:foregroundMark x1="3641" y1="34164" x2="6927" y2="71649"/>
                        <a14:foregroundMark x1="6927" y1="71649" x2="12789" y2="86121"/>
                        <a14:foregroundMark x1="12789" y1="86121" x2="15187" y2="87307"/>
                        <a14:foregroundMark x1="7371" y1="5338" x2="14565" y2="4508"/>
                        <a14:foregroundMark x1="14565" y1="4508" x2="96714" y2="10676"/>
                        <a14:foregroundMark x1="90497" y1="51957" x2="28064" y2="88493"/>
                        <a14:foregroundMark x1="28064" y1="88493" x2="21048" y2="98814"/>
                        <a14:foregroundMark x1="60657" y1="88019" x2="34192" y2="79834"/>
                        <a14:foregroundMark x1="34192" y1="79834" x2="977" y2="57177"/>
                        <a14:foregroundMark x1="977" y1="57177" x2="444" y2="56702"/>
                        <a14:foregroundMark x1="5684" y1="2135" x2="16075" y2="474"/>
                        <a14:foregroundMark x1="16075" y1="474" x2="98313" y2="3440"/>
                        <a14:foregroundMark x1="20160" y1="41518" x2="95915" y2="50771"/>
                        <a14:foregroundMark x1="39520" y1="38197" x2="47158" y2="37841"/>
                        <a14:foregroundMark x1="47158" y1="37841" x2="52487" y2="37841"/>
                        <a14:foregroundMark x1="52487" y1="37841" x2="55240" y2="37722"/>
                        <a14:foregroundMark x1="52043" y1="61922" x2="64920" y2="64769"/>
                        <a14:foregroundMark x1="66963" y1="68683" x2="67407" y2="90391"/>
                        <a14:foregroundMark x1="63410" y1="74259" x2="62789" y2="83986"/>
                        <a14:foregroundMark x1="35790" y1="4508" x2="42185" y2="4745"/>
                        <a14:backgroundMark x1="80639" y1="86833" x2="86856" y2="86714"/>
                        <a14:backgroundMark x1="86856" y1="86714" x2="95382" y2="87663"/>
                        <a14:backgroundMark x1="95293" y1="85647" x2="80995" y2="86121"/>
                        <a14:backgroundMark x1="80906" y1="85528" x2="81972" y2="85647"/>
                        <a14:backgroundMark x1="89076" y1="84579" x2="90586" y2="85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8694" y="0"/>
            <a:ext cx="8454612" cy="63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6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6E338-F3E6-4A64-A294-DEA359EA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Mediación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34C179E-0ABC-403E-8614-0620E5FA8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148" y="1825625"/>
            <a:ext cx="6875554" cy="4351338"/>
          </a:xfrm>
        </p:spPr>
      </p:pic>
    </p:spTree>
    <p:extLst>
      <p:ext uri="{BB962C8B-B14F-4D97-AF65-F5344CB8AC3E}">
        <p14:creationId xmlns:p14="http://schemas.microsoft.com/office/powerpoint/2010/main" val="3910039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1FA66D-3C3C-4BEA-B109-007E725DD60C}"/>
              </a:ext>
            </a:extLst>
          </p:cNvPr>
          <p:cNvSpPr txBox="1"/>
          <p:nvPr/>
        </p:nvSpPr>
        <p:spPr>
          <a:xfrm>
            <a:off x="1555376" y="2875002"/>
            <a:ext cx="90812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>
                <a:solidFill>
                  <a:schemeClr val="tx2"/>
                </a:solidFill>
              </a:rPr>
              <a:t>¡MUCHAS GRACIAS!</a:t>
            </a:r>
            <a:endParaRPr lang="es-PE" sz="6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18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54E394-8515-4A0B-9FA1-0254D0BFAC4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900404"/>
            <a:ext cx="10515600" cy="4351338"/>
          </a:xfrm>
        </p:spPr>
        <p:txBody>
          <a:bodyPr/>
          <a:lstStyle/>
          <a:p>
            <a:r>
              <a:rPr lang="es-MX" dirty="0"/>
              <a:t>Buscar explicaciones (teóricas) que ayuden a entender por qué una determinada variable (independiente) influye en otra (variable dependiente).</a:t>
            </a:r>
          </a:p>
          <a:p>
            <a:r>
              <a:rPr lang="es-MX" dirty="0"/>
              <a:t>¿Qué variable (mediadora) falta en la siguiente relación?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3D3BB2-2805-4F34-992D-7DA4D3ED6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" t="3920" r="2167"/>
          <a:stretch/>
        </p:blipFill>
        <p:spPr>
          <a:xfrm>
            <a:off x="1443130" y="3076073"/>
            <a:ext cx="9305740" cy="3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8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AB2FA-6EF3-4194-9F08-34B518DA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EDF8E2-24D5-4661-807E-009DB0C64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00" b="3424"/>
          <a:stretch/>
        </p:blipFill>
        <p:spPr>
          <a:xfrm>
            <a:off x="1703924" y="1251285"/>
            <a:ext cx="8784152" cy="4924430"/>
          </a:xfrm>
        </p:spPr>
      </p:pic>
    </p:spTree>
    <p:extLst>
      <p:ext uri="{BB962C8B-B14F-4D97-AF65-F5344CB8AC3E}">
        <p14:creationId xmlns:p14="http://schemas.microsoft.com/office/powerpoint/2010/main" val="4234433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072D2-07AB-4229-BF4C-FE4F103A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mediador</a:t>
            </a:r>
            <a:endParaRPr lang="es-PE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62BAB78-45DE-48F3-A654-35C72F6023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960" y="1315453"/>
            <a:ext cx="7600080" cy="48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A62AE-29B5-4A38-8F13-42D6A732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Hipótesis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8813C4-51A9-4581-ADB2-D339C77C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747" y="2739354"/>
            <a:ext cx="5559053" cy="2141956"/>
          </a:xfrm>
        </p:spPr>
        <p:txBody>
          <a:bodyPr/>
          <a:lstStyle/>
          <a:p>
            <a:r>
              <a:rPr lang="es-MX" dirty="0"/>
              <a:t>Sistema de Hipótesis:</a:t>
            </a:r>
          </a:p>
          <a:p>
            <a:pPr lvl="1"/>
            <a:r>
              <a:rPr lang="es-MX" dirty="0"/>
              <a:t>a = efecto de X sobre Z</a:t>
            </a:r>
          </a:p>
          <a:p>
            <a:pPr lvl="1"/>
            <a:r>
              <a:rPr lang="es-MX" dirty="0"/>
              <a:t>b = efecto de Z sobre Y</a:t>
            </a:r>
          </a:p>
          <a:p>
            <a:pPr lvl="1"/>
            <a:r>
              <a:rPr lang="es-MX" dirty="0"/>
              <a:t>c = efecto de X sobre Y sin controlar Z</a:t>
            </a:r>
          </a:p>
          <a:p>
            <a:pPr lvl="1"/>
            <a:r>
              <a:rPr lang="es-MX" dirty="0"/>
              <a:t>c’ = efecto de X sobre Y controlando Z</a:t>
            </a:r>
            <a:endParaRPr lang="es-PE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94E91E-7CAC-4D39-AD99-E9916360A468}"/>
              </a:ext>
            </a:extLst>
          </p:cNvPr>
          <p:cNvGrpSpPr/>
          <p:nvPr/>
        </p:nvGrpSpPr>
        <p:grpSpPr>
          <a:xfrm>
            <a:off x="1081418" y="2622882"/>
            <a:ext cx="3985962" cy="2374900"/>
            <a:chOff x="326521" y="1435433"/>
            <a:chExt cx="3985962" cy="2374900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00212C0D-EE6F-4D81-9512-9A6B4D3A0679}"/>
                </a:ext>
              </a:extLst>
            </p:cNvPr>
            <p:cNvGrpSpPr/>
            <p:nvPr/>
          </p:nvGrpSpPr>
          <p:grpSpPr>
            <a:xfrm>
              <a:off x="326521" y="1435433"/>
              <a:ext cx="3985962" cy="2374900"/>
              <a:chOff x="198186" y="2213811"/>
              <a:chExt cx="3985962" cy="2374900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AF9317B-FFC7-4E62-A8A3-3F2512AC9E8A}"/>
                  </a:ext>
                </a:extLst>
              </p:cNvPr>
              <p:cNvSpPr/>
              <p:nvPr/>
            </p:nvSpPr>
            <p:spPr>
              <a:xfrm>
                <a:off x="1526840" y="2213811"/>
                <a:ext cx="1328654" cy="8502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4800" b="1" dirty="0">
                    <a:solidFill>
                      <a:schemeClr val="tx2"/>
                    </a:solidFill>
                  </a:rPr>
                  <a:t>Z</a:t>
                </a:r>
                <a:endParaRPr lang="es-PE" sz="4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48C22A92-DE44-49E1-BA4C-E5BB5BB7520F}"/>
                  </a:ext>
                </a:extLst>
              </p:cNvPr>
              <p:cNvSpPr/>
              <p:nvPr/>
            </p:nvSpPr>
            <p:spPr>
              <a:xfrm>
                <a:off x="198186" y="3738480"/>
                <a:ext cx="1328654" cy="8502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4800" b="1" dirty="0">
                    <a:solidFill>
                      <a:schemeClr val="tx2"/>
                    </a:solidFill>
                  </a:rPr>
                  <a:t>X</a:t>
                </a:r>
                <a:endParaRPr lang="es-PE" sz="4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36DAEE78-89CD-4384-8ADD-49C58ADDF958}"/>
                  </a:ext>
                </a:extLst>
              </p:cNvPr>
              <p:cNvSpPr/>
              <p:nvPr/>
            </p:nvSpPr>
            <p:spPr>
              <a:xfrm>
                <a:off x="2855494" y="3738479"/>
                <a:ext cx="1328654" cy="8502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MX" sz="4800" b="1" dirty="0">
                    <a:solidFill>
                      <a:schemeClr val="tx2"/>
                    </a:solidFill>
                  </a:rPr>
                  <a:t>Y</a:t>
                </a:r>
                <a:endParaRPr lang="es-PE" sz="48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" name="Conector recto de flecha 7">
                <a:extLst>
                  <a:ext uri="{FF2B5EF4-FFF2-40B4-BE49-F238E27FC236}">
                    <a16:creationId xmlns:a16="http://schemas.microsoft.com/office/drawing/2014/main" id="{B0D1E032-FABE-4624-B8E0-6BC58AE79EBD}"/>
                  </a:ext>
                </a:extLst>
              </p:cNvPr>
              <p:cNvCxnSpPr>
                <a:stCxn id="6" idx="0"/>
                <a:endCxn id="5" idx="1"/>
              </p:cNvCxnSpPr>
              <p:nvPr/>
            </p:nvCxnSpPr>
            <p:spPr>
              <a:xfrm flipV="1">
                <a:off x="862513" y="2638927"/>
                <a:ext cx="664327" cy="1099553"/>
              </a:xfrm>
              <a:prstGeom prst="straightConnector1">
                <a:avLst/>
              </a:prstGeom>
              <a:ln w="762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de flecha 8">
                <a:extLst>
                  <a:ext uri="{FF2B5EF4-FFF2-40B4-BE49-F238E27FC236}">
                    <a16:creationId xmlns:a16="http://schemas.microsoft.com/office/drawing/2014/main" id="{FE509D92-AEA3-4811-B742-16DFF305DD57}"/>
                  </a:ext>
                </a:extLst>
              </p:cNvPr>
              <p:cNvCxnSpPr>
                <a:stCxn id="5" idx="3"/>
                <a:endCxn id="7" idx="0"/>
              </p:cNvCxnSpPr>
              <p:nvPr/>
            </p:nvCxnSpPr>
            <p:spPr>
              <a:xfrm>
                <a:off x="2855494" y="2638927"/>
                <a:ext cx="664327" cy="1099552"/>
              </a:xfrm>
              <a:prstGeom prst="straightConnector1">
                <a:avLst/>
              </a:prstGeom>
              <a:ln w="762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de flecha 9">
                <a:extLst>
                  <a:ext uri="{FF2B5EF4-FFF2-40B4-BE49-F238E27FC236}">
                    <a16:creationId xmlns:a16="http://schemas.microsoft.com/office/drawing/2014/main" id="{A3549D34-42E7-4008-B37D-24011DBA8C43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 flipV="1">
                <a:off x="1526840" y="4163595"/>
                <a:ext cx="1328654" cy="1"/>
              </a:xfrm>
              <a:prstGeom prst="straightConnector1">
                <a:avLst/>
              </a:prstGeom>
              <a:ln w="762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E4B03E4-9F13-4FB0-98FE-4846FE79D120}"/>
                </a:ext>
              </a:extLst>
            </p:cNvPr>
            <p:cNvSpPr txBox="1"/>
            <p:nvPr/>
          </p:nvSpPr>
          <p:spPr>
            <a:xfrm>
              <a:off x="870069" y="2099663"/>
              <a:ext cx="3850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dirty="0"/>
                <a:t>a</a:t>
              </a:r>
              <a:endParaRPr lang="es-PE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33A4921-9089-4722-A1F8-06EF1A9F113C}"/>
                </a:ext>
              </a:extLst>
            </p:cNvPr>
            <p:cNvSpPr txBox="1"/>
            <p:nvPr/>
          </p:nvSpPr>
          <p:spPr>
            <a:xfrm>
              <a:off x="3383924" y="1927544"/>
              <a:ext cx="3850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dirty="0"/>
                <a:t>b</a:t>
              </a:r>
              <a:endParaRPr lang="es-PE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595B9D9-AA5A-462E-B9FE-B7F7952CE985}"/>
                </a:ext>
              </a:extLst>
            </p:cNvPr>
            <p:cNvSpPr txBox="1"/>
            <p:nvPr/>
          </p:nvSpPr>
          <p:spPr>
            <a:xfrm>
              <a:off x="2126996" y="2861996"/>
              <a:ext cx="3850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dirty="0"/>
                <a:t>c</a:t>
              </a:r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91790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C04867-3C98-47F5-973E-CEC215274A7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4125" y="253498"/>
            <a:ext cx="9683750" cy="1285875"/>
          </a:xfrm>
        </p:spPr>
        <p:txBody>
          <a:bodyPr/>
          <a:lstStyle/>
          <a:p>
            <a:r>
              <a:rPr lang="es-MX" dirty="0"/>
              <a:t>La naturaleza de los efectos de mediación son los de variables intervinientes que facilitan (median) o inhiben (suprimen) la relación entre el estímulo (X) y la respuesta (Y).</a:t>
            </a:r>
            <a:endParaRPr lang="es-PE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2420160-086D-47DD-9A8A-088BA7143E41}"/>
              </a:ext>
            </a:extLst>
          </p:cNvPr>
          <p:cNvGrpSpPr/>
          <p:nvPr/>
        </p:nvGrpSpPr>
        <p:grpSpPr>
          <a:xfrm>
            <a:off x="406732" y="2478170"/>
            <a:ext cx="3985962" cy="2374900"/>
            <a:chOff x="198186" y="2213811"/>
            <a:chExt cx="3985962" cy="237490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BA30822-5910-40AF-A595-CCD2E00A76CF}"/>
                </a:ext>
              </a:extLst>
            </p:cNvPr>
            <p:cNvSpPr/>
            <p:nvPr/>
          </p:nvSpPr>
          <p:spPr>
            <a:xfrm>
              <a:off x="1526840" y="2213811"/>
              <a:ext cx="1328654" cy="8502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4800" b="1" dirty="0">
                  <a:solidFill>
                    <a:schemeClr val="tx2"/>
                  </a:solidFill>
                </a:rPr>
                <a:t>Z</a:t>
              </a:r>
              <a:endParaRPr lang="es-PE" sz="4800" b="1" dirty="0">
                <a:solidFill>
                  <a:schemeClr val="tx2"/>
                </a:solidFill>
              </a:endParaRP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3A8BDF2-E400-4C67-BCE9-AC3521848234}"/>
                </a:ext>
              </a:extLst>
            </p:cNvPr>
            <p:cNvSpPr/>
            <p:nvPr/>
          </p:nvSpPr>
          <p:spPr>
            <a:xfrm>
              <a:off x="198186" y="3738480"/>
              <a:ext cx="1328654" cy="8502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4800" b="1" dirty="0">
                  <a:solidFill>
                    <a:schemeClr val="tx2"/>
                  </a:solidFill>
                </a:rPr>
                <a:t>X</a:t>
              </a:r>
              <a:endParaRPr lang="es-PE" sz="4800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1AF80F5-A6BE-4370-A4D9-00416206AAC4}"/>
                </a:ext>
              </a:extLst>
            </p:cNvPr>
            <p:cNvSpPr/>
            <p:nvPr/>
          </p:nvSpPr>
          <p:spPr>
            <a:xfrm>
              <a:off x="2855494" y="3738479"/>
              <a:ext cx="1328654" cy="8502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4800" b="1" dirty="0">
                  <a:solidFill>
                    <a:schemeClr val="tx2"/>
                  </a:solidFill>
                </a:rPr>
                <a:t>Y</a:t>
              </a:r>
              <a:endParaRPr lang="es-PE" sz="48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4BF32FD6-96CB-4711-86D7-9DDD7ED79F9A}"/>
                </a:ext>
              </a:extLst>
            </p:cNvPr>
            <p:cNvCxnSpPr>
              <a:stCxn id="5" idx="0"/>
              <a:endCxn id="4" idx="1"/>
            </p:cNvCxnSpPr>
            <p:nvPr/>
          </p:nvCxnSpPr>
          <p:spPr>
            <a:xfrm flipV="1">
              <a:off x="862513" y="2638927"/>
              <a:ext cx="664327" cy="1099553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428F776F-1EDE-4F72-875C-338FA01FEA8A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>
              <a:off x="2855494" y="2638927"/>
              <a:ext cx="664327" cy="1099552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2CC43B3E-71F1-4F97-A8AF-F159BD0F18B0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1526840" y="4163595"/>
              <a:ext cx="1328654" cy="1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3F1F5B9-8F09-4A21-AB9D-D3669362E7CB}"/>
              </a:ext>
            </a:extLst>
          </p:cNvPr>
          <p:cNvGrpSpPr/>
          <p:nvPr/>
        </p:nvGrpSpPr>
        <p:grpSpPr>
          <a:xfrm>
            <a:off x="7863475" y="2478170"/>
            <a:ext cx="3985962" cy="2374900"/>
            <a:chOff x="198186" y="2213811"/>
            <a:chExt cx="3985962" cy="23749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BD14D01-5E87-42CC-B578-660E0BBD4F60}"/>
                </a:ext>
              </a:extLst>
            </p:cNvPr>
            <p:cNvSpPr/>
            <p:nvPr/>
          </p:nvSpPr>
          <p:spPr>
            <a:xfrm>
              <a:off x="1526840" y="2213811"/>
              <a:ext cx="1328654" cy="8502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4800" b="1" dirty="0">
                  <a:solidFill>
                    <a:schemeClr val="tx2"/>
                  </a:solidFill>
                </a:rPr>
                <a:t>Z</a:t>
              </a:r>
              <a:endParaRPr lang="es-PE" sz="4800" b="1" dirty="0">
                <a:solidFill>
                  <a:schemeClr val="tx2"/>
                </a:solidFill>
              </a:endParaRP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13F15BB-421A-4E0C-A645-06496A322C39}"/>
                </a:ext>
              </a:extLst>
            </p:cNvPr>
            <p:cNvSpPr/>
            <p:nvPr/>
          </p:nvSpPr>
          <p:spPr>
            <a:xfrm>
              <a:off x="198186" y="3738480"/>
              <a:ext cx="1328654" cy="8502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4800" b="1" dirty="0">
                  <a:solidFill>
                    <a:schemeClr val="tx2"/>
                  </a:solidFill>
                </a:rPr>
                <a:t>X</a:t>
              </a:r>
              <a:endParaRPr lang="es-PE" sz="4800" b="1" dirty="0">
                <a:solidFill>
                  <a:schemeClr val="tx2"/>
                </a:solidFill>
              </a:endParaRP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65E29D7-0FEB-4294-A2D3-AE6B24D0EC17}"/>
                </a:ext>
              </a:extLst>
            </p:cNvPr>
            <p:cNvSpPr/>
            <p:nvPr/>
          </p:nvSpPr>
          <p:spPr>
            <a:xfrm>
              <a:off x="2855494" y="3738479"/>
              <a:ext cx="1328654" cy="8502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4800" b="1" dirty="0">
                  <a:solidFill>
                    <a:schemeClr val="tx2"/>
                  </a:solidFill>
                </a:rPr>
                <a:t>Y</a:t>
              </a:r>
              <a:endParaRPr lang="es-PE" sz="48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F2DEB452-61DF-4EE8-BE6A-C9E6B63CCB04}"/>
                </a:ext>
              </a:extLst>
            </p:cNvPr>
            <p:cNvCxnSpPr>
              <a:stCxn id="16" idx="0"/>
              <a:endCxn id="15" idx="1"/>
            </p:cNvCxnSpPr>
            <p:nvPr/>
          </p:nvCxnSpPr>
          <p:spPr>
            <a:xfrm flipV="1">
              <a:off x="862513" y="2638927"/>
              <a:ext cx="664327" cy="1099553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CEC3F62C-5FF1-42C1-9CFE-0651648CBF6F}"/>
                </a:ext>
              </a:extLst>
            </p:cNvPr>
            <p:cNvCxnSpPr>
              <a:stCxn id="15" idx="3"/>
              <a:endCxn id="17" idx="0"/>
            </p:cNvCxnSpPr>
            <p:nvPr/>
          </p:nvCxnSpPr>
          <p:spPr>
            <a:xfrm>
              <a:off x="2855494" y="2638927"/>
              <a:ext cx="664327" cy="1099552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97203EFB-01EC-49E2-A9BF-AEAA064F0780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 flipV="1">
              <a:off x="1526840" y="4163595"/>
              <a:ext cx="1328654" cy="1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C59A2B-C4C1-4990-A3ED-BB7EEB8F6D75}"/>
              </a:ext>
            </a:extLst>
          </p:cNvPr>
          <p:cNvSpPr txBox="1"/>
          <p:nvPr/>
        </p:nvSpPr>
        <p:spPr>
          <a:xfrm>
            <a:off x="545432" y="2020621"/>
            <a:ext cx="3847262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MODELO DE MEDIACIÓN</a:t>
            </a:r>
            <a:endParaRPr lang="es-PE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8AD44D6-FDDE-46F7-8B08-C0F22A6B59BE}"/>
              </a:ext>
            </a:extLst>
          </p:cNvPr>
          <p:cNvSpPr txBox="1"/>
          <p:nvPr/>
        </p:nvSpPr>
        <p:spPr>
          <a:xfrm>
            <a:off x="7799306" y="2012069"/>
            <a:ext cx="3847262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MODELO DE SUPRESIÓN</a:t>
            </a:r>
            <a:endParaRPr lang="es-P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39DB1E8E-8E10-43C2-B84D-63352D76AD49}"/>
                  </a:ext>
                </a:extLst>
              </p:cNvPr>
              <p:cNvSpPr txBox="1"/>
              <p:nvPr/>
            </p:nvSpPr>
            <p:spPr>
              <a:xfrm>
                <a:off x="476082" y="4991054"/>
                <a:ext cx="3847262" cy="889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4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48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PE" sz="4800" i="1" dirty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s-PE" sz="4800" i="0" dirty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PE" sz="4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48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PE" sz="4800" i="1" dirty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s-PE" sz="4800" i="0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PE" sz="4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s-PE" sz="48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39DB1E8E-8E10-43C2-B84D-63352D76A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2" y="4991054"/>
                <a:ext cx="3847262" cy="889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647652B-C381-42D9-A271-82E9EA643DB0}"/>
                  </a:ext>
                </a:extLst>
              </p:cNvPr>
              <p:cNvSpPr txBox="1"/>
              <p:nvPr/>
            </p:nvSpPr>
            <p:spPr>
              <a:xfrm>
                <a:off x="8418947" y="5037221"/>
                <a:ext cx="2875018" cy="796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4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PE" sz="480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s-PE" sz="480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PE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4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PE" sz="480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s-PE" sz="48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PE" sz="4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s-PE" sz="48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647652B-C381-42D9-A271-82E9EA643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947" y="5037221"/>
                <a:ext cx="2875018" cy="796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268954"/>
      </p:ext>
    </p:extLst>
  </p:cSld>
  <p:clrMapOvr>
    <a:masterClrMapping/>
  </p:clrMapOvr>
</p:sld>
</file>

<file path=ppt/theme/theme1.xml><?xml version="1.0" encoding="utf-8"?>
<a:theme xmlns:a="http://schemas.openxmlformats.org/drawingml/2006/main" name="UCV1">
  <a:themeElements>
    <a:clrScheme name="Personalizado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41B586"/>
      </a:accent1>
      <a:accent2>
        <a:srgbClr val="DB2022"/>
      </a:accent2>
      <a:accent3>
        <a:srgbClr val="33739B"/>
      </a:accent3>
      <a:accent4>
        <a:srgbClr val="8E4B96"/>
      </a:accent4>
      <a:accent5>
        <a:srgbClr val="F8572B"/>
      </a:accent5>
      <a:accent6>
        <a:srgbClr val="A69388"/>
      </a:accent6>
      <a:hlink>
        <a:srgbClr val="4B5050"/>
      </a:hlink>
      <a:folHlink>
        <a:srgbClr val="19BB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V1" id="{F20A192E-2DB9-4073-9A3C-63A8E0C8EFB7}" vid="{33E0FD0B-C57D-4FBB-AF90-F3E72010D7F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UCV1</Template>
  <TotalTime>555</TotalTime>
  <Words>1590</Words>
  <Application>Microsoft Office PowerPoint</Application>
  <PresentationFormat>Panorámica</PresentationFormat>
  <Paragraphs>243</Paragraphs>
  <Slides>40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UCV1</vt:lpstr>
      <vt:lpstr>Introducción al análisis de Mediación y Moderación</vt:lpstr>
      <vt:lpstr>Mediación y moderación</vt:lpstr>
      <vt:lpstr>Presentación de PowerPoint</vt:lpstr>
      <vt:lpstr>Mediación</vt:lpstr>
      <vt:lpstr>Presentación de PowerPoint</vt:lpstr>
      <vt:lpstr>Ejemplo</vt:lpstr>
      <vt:lpstr>Modelo mediador</vt:lpstr>
      <vt:lpstr>Hipótesis</vt:lpstr>
      <vt:lpstr>Presentación de PowerPoint</vt:lpstr>
      <vt:lpstr>Procedimiento de análisis</vt:lpstr>
      <vt:lpstr>Relación entre diversas técnicas estadísticas de Modelo Lineal General (GLM)</vt:lpstr>
      <vt:lpstr>Presentación de PowerPoint</vt:lpstr>
      <vt:lpstr>Ideas Clave</vt:lpstr>
      <vt:lpstr>Índices de ajuste</vt:lpstr>
      <vt:lpstr>Presentación de PowerPoint</vt:lpstr>
      <vt:lpstr>Presentación de PowerPoint</vt:lpstr>
      <vt:lpstr>Presentación de PowerPoint</vt:lpstr>
      <vt:lpstr>Proceso de estimación de parámetros</vt:lpstr>
      <vt:lpstr>Estimadores</vt:lpstr>
      <vt:lpstr>Presentación de PowerPoint</vt:lpstr>
      <vt:lpstr>Presentación de PowerPoint</vt:lpstr>
      <vt:lpstr>Bootstrap</vt:lpstr>
      <vt:lpstr>Métodos de Bootstrap</vt:lpstr>
      <vt:lpstr>Percentile Bootstrap</vt:lpstr>
      <vt:lpstr>Bias-Corrected and Accelerated Bootstrap</vt:lpstr>
      <vt:lpstr>Remuestreo Jackknife</vt:lpstr>
      <vt:lpstr>Presentación de PowerPoint</vt:lpstr>
      <vt:lpstr>Bootstrap Student’s 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A. García O'Diana</dc:creator>
  <cp:lastModifiedBy>Angel A. García O'Diana</cp:lastModifiedBy>
  <cp:revision>102</cp:revision>
  <dcterms:created xsi:type="dcterms:W3CDTF">2021-01-05T20:14:39Z</dcterms:created>
  <dcterms:modified xsi:type="dcterms:W3CDTF">2021-02-20T17:30:33Z</dcterms:modified>
</cp:coreProperties>
</file>